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9" r:id="rId7"/>
    <p:sldId id="261" r:id="rId8"/>
    <p:sldId id="263" r:id="rId9"/>
    <p:sldId id="264" r:id="rId10"/>
    <p:sldId id="265" r:id="rId11"/>
    <p:sldId id="266" r:id="rId12"/>
    <p:sldId id="267" r:id="rId13"/>
    <p:sldId id="268" r:id="rId14"/>
    <p:sldId id="270" r:id="rId15"/>
    <p:sldId id="271" r:id="rId16"/>
    <p:sldId id="272" r:id="rId17"/>
    <p:sldId id="273" r:id="rId18"/>
    <p:sldId id="274" r:id="rId19"/>
  </p:sldIdLst>
  <p:sldSz cx="12192000" cy="6858000"/>
  <p:notesSz cx="7772400" cy="100584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4" y="20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609600" y="1604520"/>
            <a:ext cx="1097232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609600" y="3682080"/>
            <a:ext cx="1097232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60960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623232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6232320" y="368208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609600" y="368208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609600" y="1604520"/>
            <a:ext cx="1097232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609600" y="1604520"/>
            <a:ext cx="1097232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37" name="36 Imagen"/>
          <p:cNvPicPr/>
          <p:nvPr/>
        </p:nvPicPr>
        <p:blipFill>
          <a:blip r:embed="rId2"/>
          <a:stretch/>
        </p:blipFill>
        <p:spPr>
          <a:xfrm>
            <a:off x="2772000" y="1604520"/>
            <a:ext cx="6646560" cy="3977280"/>
          </a:xfrm>
          <a:prstGeom prst="rect">
            <a:avLst/>
          </a:prstGeom>
          <a:ln>
            <a:noFill/>
          </a:ln>
        </p:spPr>
      </p:pic>
      <p:pic>
        <p:nvPicPr>
          <p:cNvPr id="38" name="37 Imagen"/>
          <p:cNvPicPr/>
          <p:nvPr/>
        </p:nvPicPr>
        <p:blipFill>
          <a:blip r:embed="rId2"/>
          <a:stretch/>
        </p:blipFill>
        <p:spPr>
          <a:xfrm>
            <a:off x="2772000" y="1604520"/>
            <a:ext cx="664656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4"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6" name="PlaceHolder 2"/>
          <p:cNvSpPr>
            <a:spLocks noGrp="1"/>
          </p:cNvSpPr>
          <p:nvPr>
            <p:ph type="body"/>
          </p:nvPr>
        </p:nvSpPr>
        <p:spPr>
          <a:xfrm>
            <a:off x="609600" y="1604520"/>
            <a:ext cx="1097232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609600" y="1604520"/>
            <a:ext cx="53544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9" name="PlaceHolder 3"/>
          <p:cNvSpPr>
            <a:spLocks noGrp="1"/>
          </p:cNvSpPr>
          <p:nvPr>
            <p:ph type="body"/>
          </p:nvPr>
        </p:nvSpPr>
        <p:spPr>
          <a:xfrm>
            <a:off x="6232320" y="1604520"/>
            <a:ext cx="53544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09600" y="273600"/>
            <a:ext cx="1097232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53" name="PlaceHolder 2"/>
          <p:cNvSpPr>
            <a:spLocks noGrp="1"/>
          </p:cNvSpPr>
          <p:nvPr>
            <p:ph type="body"/>
          </p:nvPr>
        </p:nvSpPr>
        <p:spPr>
          <a:xfrm>
            <a:off x="60960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54" name="PlaceHolder 3"/>
          <p:cNvSpPr>
            <a:spLocks noGrp="1"/>
          </p:cNvSpPr>
          <p:nvPr>
            <p:ph type="body"/>
          </p:nvPr>
        </p:nvSpPr>
        <p:spPr>
          <a:xfrm>
            <a:off x="609600" y="368208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55" name="PlaceHolder 4"/>
          <p:cNvSpPr>
            <a:spLocks noGrp="1"/>
          </p:cNvSpPr>
          <p:nvPr>
            <p:ph type="body"/>
          </p:nvPr>
        </p:nvSpPr>
        <p:spPr>
          <a:xfrm>
            <a:off x="6232320" y="1604520"/>
            <a:ext cx="53544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57" name="PlaceHolder 2"/>
          <p:cNvSpPr>
            <a:spLocks noGrp="1"/>
          </p:cNvSpPr>
          <p:nvPr>
            <p:ph type="body"/>
          </p:nvPr>
        </p:nvSpPr>
        <p:spPr>
          <a:xfrm>
            <a:off x="609600" y="1604520"/>
            <a:ext cx="53544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58" name="PlaceHolder 3"/>
          <p:cNvSpPr>
            <a:spLocks noGrp="1"/>
          </p:cNvSpPr>
          <p:nvPr>
            <p:ph type="body"/>
          </p:nvPr>
        </p:nvSpPr>
        <p:spPr>
          <a:xfrm>
            <a:off x="623232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59" name="PlaceHolder 4"/>
          <p:cNvSpPr>
            <a:spLocks noGrp="1"/>
          </p:cNvSpPr>
          <p:nvPr>
            <p:ph type="body"/>
          </p:nvPr>
        </p:nvSpPr>
        <p:spPr>
          <a:xfrm>
            <a:off x="6232320" y="368208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61" name="PlaceHolder 2"/>
          <p:cNvSpPr>
            <a:spLocks noGrp="1"/>
          </p:cNvSpPr>
          <p:nvPr>
            <p:ph type="body"/>
          </p:nvPr>
        </p:nvSpPr>
        <p:spPr>
          <a:xfrm>
            <a:off x="60960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62" name="PlaceHolder 3"/>
          <p:cNvSpPr>
            <a:spLocks noGrp="1"/>
          </p:cNvSpPr>
          <p:nvPr>
            <p:ph type="body"/>
          </p:nvPr>
        </p:nvSpPr>
        <p:spPr>
          <a:xfrm>
            <a:off x="623232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63" name="PlaceHolder 4"/>
          <p:cNvSpPr>
            <a:spLocks noGrp="1"/>
          </p:cNvSpPr>
          <p:nvPr>
            <p:ph type="body"/>
          </p:nvPr>
        </p:nvSpPr>
        <p:spPr>
          <a:xfrm>
            <a:off x="609600" y="3682080"/>
            <a:ext cx="1097232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609600" y="1604520"/>
            <a:ext cx="1097232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609600" y="3682080"/>
            <a:ext cx="1097232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60960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623232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70" name="PlaceHolder 4"/>
          <p:cNvSpPr>
            <a:spLocks noGrp="1"/>
          </p:cNvSpPr>
          <p:nvPr>
            <p:ph type="body"/>
          </p:nvPr>
        </p:nvSpPr>
        <p:spPr>
          <a:xfrm>
            <a:off x="6232320" y="368208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71" name="PlaceHolder 5"/>
          <p:cNvSpPr>
            <a:spLocks noGrp="1"/>
          </p:cNvSpPr>
          <p:nvPr>
            <p:ph type="body"/>
          </p:nvPr>
        </p:nvSpPr>
        <p:spPr>
          <a:xfrm>
            <a:off x="609600" y="368208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73" name="PlaceHolder 2"/>
          <p:cNvSpPr>
            <a:spLocks noGrp="1"/>
          </p:cNvSpPr>
          <p:nvPr>
            <p:ph type="body"/>
          </p:nvPr>
        </p:nvSpPr>
        <p:spPr>
          <a:xfrm>
            <a:off x="609600" y="1604520"/>
            <a:ext cx="1097232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74" name="PlaceHolder 3"/>
          <p:cNvSpPr>
            <a:spLocks noGrp="1"/>
          </p:cNvSpPr>
          <p:nvPr>
            <p:ph type="body"/>
          </p:nvPr>
        </p:nvSpPr>
        <p:spPr>
          <a:xfrm>
            <a:off x="609600" y="1604520"/>
            <a:ext cx="1097232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75" name="74 Imagen"/>
          <p:cNvPicPr/>
          <p:nvPr/>
        </p:nvPicPr>
        <p:blipFill>
          <a:blip r:embed="rId2"/>
          <a:stretch/>
        </p:blipFill>
        <p:spPr>
          <a:xfrm>
            <a:off x="2772000" y="1604520"/>
            <a:ext cx="6646560" cy="3977280"/>
          </a:xfrm>
          <a:prstGeom prst="rect">
            <a:avLst/>
          </a:prstGeom>
          <a:ln>
            <a:noFill/>
          </a:ln>
        </p:spPr>
      </p:pic>
      <p:pic>
        <p:nvPicPr>
          <p:cNvPr id="76" name="75 Imagen"/>
          <p:cNvPicPr/>
          <p:nvPr/>
        </p:nvPicPr>
        <p:blipFill>
          <a:blip r:embed="rId2"/>
          <a:stretch/>
        </p:blipFill>
        <p:spPr>
          <a:xfrm>
            <a:off x="2772000" y="1604520"/>
            <a:ext cx="664656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82"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84" name="PlaceHolder 2"/>
          <p:cNvSpPr>
            <a:spLocks noGrp="1"/>
          </p:cNvSpPr>
          <p:nvPr>
            <p:ph type="body"/>
          </p:nvPr>
        </p:nvSpPr>
        <p:spPr>
          <a:xfrm>
            <a:off x="609600" y="1604520"/>
            <a:ext cx="1097232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86" name="PlaceHolder 2"/>
          <p:cNvSpPr>
            <a:spLocks noGrp="1"/>
          </p:cNvSpPr>
          <p:nvPr>
            <p:ph type="body"/>
          </p:nvPr>
        </p:nvSpPr>
        <p:spPr>
          <a:xfrm>
            <a:off x="609600" y="1604520"/>
            <a:ext cx="53544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87" name="PlaceHolder 3"/>
          <p:cNvSpPr>
            <a:spLocks noGrp="1"/>
          </p:cNvSpPr>
          <p:nvPr>
            <p:ph type="body"/>
          </p:nvPr>
        </p:nvSpPr>
        <p:spPr>
          <a:xfrm>
            <a:off x="6232320" y="1604520"/>
            <a:ext cx="53544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609600" y="1604520"/>
            <a:ext cx="1097232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609600" y="273600"/>
            <a:ext cx="1097232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91" name="PlaceHolder 2"/>
          <p:cNvSpPr>
            <a:spLocks noGrp="1"/>
          </p:cNvSpPr>
          <p:nvPr>
            <p:ph type="body"/>
          </p:nvPr>
        </p:nvSpPr>
        <p:spPr>
          <a:xfrm>
            <a:off x="60960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92" name="PlaceHolder 3"/>
          <p:cNvSpPr>
            <a:spLocks noGrp="1"/>
          </p:cNvSpPr>
          <p:nvPr>
            <p:ph type="body"/>
          </p:nvPr>
        </p:nvSpPr>
        <p:spPr>
          <a:xfrm>
            <a:off x="609600" y="368208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93" name="PlaceHolder 4"/>
          <p:cNvSpPr>
            <a:spLocks noGrp="1"/>
          </p:cNvSpPr>
          <p:nvPr>
            <p:ph type="body"/>
          </p:nvPr>
        </p:nvSpPr>
        <p:spPr>
          <a:xfrm>
            <a:off x="6232320" y="1604520"/>
            <a:ext cx="53544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95" name="PlaceHolder 2"/>
          <p:cNvSpPr>
            <a:spLocks noGrp="1"/>
          </p:cNvSpPr>
          <p:nvPr>
            <p:ph type="body"/>
          </p:nvPr>
        </p:nvSpPr>
        <p:spPr>
          <a:xfrm>
            <a:off x="609600" y="1604520"/>
            <a:ext cx="53544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96" name="PlaceHolder 3"/>
          <p:cNvSpPr>
            <a:spLocks noGrp="1"/>
          </p:cNvSpPr>
          <p:nvPr>
            <p:ph type="body"/>
          </p:nvPr>
        </p:nvSpPr>
        <p:spPr>
          <a:xfrm>
            <a:off x="623232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97" name="PlaceHolder 4"/>
          <p:cNvSpPr>
            <a:spLocks noGrp="1"/>
          </p:cNvSpPr>
          <p:nvPr>
            <p:ph type="body"/>
          </p:nvPr>
        </p:nvSpPr>
        <p:spPr>
          <a:xfrm>
            <a:off x="6232320" y="368208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99" name="PlaceHolder 2"/>
          <p:cNvSpPr>
            <a:spLocks noGrp="1"/>
          </p:cNvSpPr>
          <p:nvPr>
            <p:ph type="body"/>
          </p:nvPr>
        </p:nvSpPr>
        <p:spPr>
          <a:xfrm>
            <a:off x="60960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00" name="PlaceHolder 3"/>
          <p:cNvSpPr>
            <a:spLocks noGrp="1"/>
          </p:cNvSpPr>
          <p:nvPr>
            <p:ph type="body"/>
          </p:nvPr>
        </p:nvSpPr>
        <p:spPr>
          <a:xfrm>
            <a:off x="623232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01" name="PlaceHolder 4"/>
          <p:cNvSpPr>
            <a:spLocks noGrp="1"/>
          </p:cNvSpPr>
          <p:nvPr>
            <p:ph type="body"/>
          </p:nvPr>
        </p:nvSpPr>
        <p:spPr>
          <a:xfrm>
            <a:off x="609600" y="3682080"/>
            <a:ext cx="1097232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03" name="PlaceHolder 2"/>
          <p:cNvSpPr>
            <a:spLocks noGrp="1"/>
          </p:cNvSpPr>
          <p:nvPr>
            <p:ph type="body"/>
          </p:nvPr>
        </p:nvSpPr>
        <p:spPr>
          <a:xfrm>
            <a:off x="609600" y="1604520"/>
            <a:ext cx="1097232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04" name="PlaceHolder 3"/>
          <p:cNvSpPr>
            <a:spLocks noGrp="1"/>
          </p:cNvSpPr>
          <p:nvPr>
            <p:ph type="body"/>
          </p:nvPr>
        </p:nvSpPr>
        <p:spPr>
          <a:xfrm>
            <a:off x="609600" y="3682080"/>
            <a:ext cx="1097232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06" name="PlaceHolder 2"/>
          <p:cNvSpPr>
            <a:spLocks noGrp="1"/>
          </p:cNvSpPr>
          <p:nvPr>
            <p:ph type="body"/>
          </p:nvPr>
        </p:nvSpPr>
        <p:spPr>
          <a:xfrm>
            <a:off x="60960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07" name="PlaceHolder 3"/>
          <p:cNvSpPr>
            <a:spLocks noGrp="1"/>
          </p:cNvSpPr>
          <p:nvPr>
            <p:ph type="body"/>
          </p:nvPr>
        </p:nvSpPr>
        <p:spPr>
          <a:xfrm>
            <a:off x="623232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08" name="PlaceHolder 4"/>
          <p:cNvSpPr>
            <a:spLocks noGrp="1"/>
          </p:cNvSpPr>
          <p:nvPr>
            <p:ph type="body"/>
          </p:nvPr>
        </p:nvSpPr>
        <p:spPr>
          <a:xfrm>
            <a:off x="6232320" y="368208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09" name="PlaceHolder 5"/>
          <p:cNvSpPr>
            <a:spLocks noGrp="1"/>
          </p:cNvSpPr>
          <p:nvPr>
            <p:ph type="body"/>
          </p:nvPr>
        </p:nvSpPr>
        <p:spPr>
          <a:xfrm>
            <a:off x="609600" y="368208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11" name="PlaceHolder 2"/>
          <p:cNvSpPr>
            <a:spLocks noGrp="1"/>
          </p:cNvSpPr>
          <p:nvPr>
            <p:ph type="body"/>
          </p:nvPr>
        </p:nvSpPr>
        <p:spPr>
          <a:xfrm>
            <a:off x="609600" y="1604520"/>
            <a:ext cx="1097232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12" name="PlaceHolder 3"/>
          <p:cNvSpPr>
            <a:spLocks noGrp="1"/>
          </p:cNvSpPr>
          <p:nvPr>
            <p:ph type="body"/>
          </p:nvPr>
        </p:nvSpPr>
        <p:spPr>
          <a:xfrm>
            <a:off x="609600" y="1604520"/>
            <a:ext cx="1097232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113" name="112 Imagen"/>
          <p:cNvPicPr/>
          <p:nvPr/>
        </p:nvPicPr>
        <p:blipFill>
          <a:blip r:embed="rId2"/>
          <a:stretch/>
        </p:blipFill>
        <p:spPr>
          <a:xfrm>
            <a:off x="2772000" y="1604520"/>
            <a:ext cx="6646560" cy="3977280"/>
          </a:xfrm>
          <a:prstGeom prst="rect">
            <a:avLst/>
          </a:prstGeom>
          <a:ln>
            <a:noFill/>
          </a:ln>
        </p:spPr>
      </p:pic>
      <p:pic>
        <p:nvPicPr>
          <p:cNvPr id="114" name="113 Imagen"/>
          <p:cNvPicPr/>
          <p:nvPr/>
        </p:nvPicPr>
        <p:blipFill>
          <a:blip r:embed="rId2"/>
          <a:stretch/>
        </p:blipFill>
        <p:spPr>
          <a:xfrm>
            <a:off x="2772000" y="1604520"/>
            <a:ext cx="664656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20"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22" name="PlaceHolder 2"/>
          <p:cNvSpPr>
            <a:spLocks noGrp="1"/>
          </p:cNvSpPr>
          <p:nvPr>
            <p:ph type="body"/>
          </p:nvPr>
        </p:nvSpPr>
        <p:spPr>
          <a:xfrm>
            <a:off x="609600" y="1604520"/>
            <a:ext cx="1097232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609600" y="1604520"/>
            <a:ext cx="53544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6232320" y="1604520"/>
            <a:ext cx="53544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24" name="PlaceHolder 2"/>
          <p:cNvSpPr>
            <a:spLocks noGrp="1"/>
          </p:cNvSpPr>
          <p:nvPr>
            <p:ph type="body"/>
          </p:nvPr>
        </p:nvSpPr>
        <p:spPr>
          <a:xfrm>
            <a:off x="609600" y="1604520"/>
            <a:ext cx="53544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25" name="PlaceHolder 3"/>
          <p:cNvSpPr>
            <a:spLocks noGrp="1"/>
          </p:cNvSpPr>
          <p:nvPr>
            <p:ph type="body"/>
          </p:nvPr>
        </p:nvSpPr>
        <p:spPr>
          <a:xfrm>
            <a:off x="6232320" y="1604520"/>
            <a:ext cx="53544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600" y="273600"/>
            <a:ext cx="1097232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29" name="PlaceHolder 2"/>
          <p:cNvSpPr>
            <a:spLocks noGrp="1"/>
          </p:cNvSpPr>
          <p:nvPr>
            <p:ph type="body"/>
          </p:nvPr>
        </p:nvSpPr>
        <p:spPr>
          <a:xfrm>
            <a:off x="60960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0" name="PlaceHolder 3"/>
          <p:cNvSpPr>
            <a:spLocks noGrp="1"/>
          </p:cNvSpPr>
          <p:nvPr>
            <p:ph type="body"/>
          </p:nvPr>
        </p:nvSpPr>
        <p:spPr>
          <a:xfrm>
            <a:off x="609600" y="368208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1" name="PlaceHolder 4"/>
          <p:cNvSpPr>
            <a:spLocks noGrp="1"/>
          </p:cNvSpPr>
          <p:nvPr>
            <p:ph type="body"/>
          </p:nvPr>
        </p:nvSpPr>
        <p:spPr>
          <a:xfrm>
            <a:off x="6232320" y="1604520"/>
            <a:ext cx="53544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33" name="PlaceHolder 2"/>
          <p:cNvSpPr>
            <a:spLocks noGrp="1"/>
          </p:cNvSpPr>
          <p:nvPr>
            <p:ph type="body"/>
          </p:nvPr>
        </p:nvSpPr>
        <p:spPr>
          <a:xfrm>
            <a:off x="609600" y="1604520"/>
            <a:ext cx="53544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4" name="PlaceHolder 3"/>
          <p:cNvSpPr>
            <a:spLocks noGrp="1"/>
          </p:cNvSpPr>
          <p:nvPr>
            <p:ph type="body"/>
          </p:nvPr>
        </p:nvSpPr>
        <p:spPr>
          <a:xfrm>
            <a:off x="623232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5" name="PlaceHolder 4"/>
          <p:cNvSpPr>
            <a:spLocks noGrp="1"/>
          </p:cNvSpPr>
          <p:nvPr>
            <p:ph type="body"/>
          </p:nvPr>
        </p:nvSpPr>
        <p:spPr>
          <a:xfrm>
            <a:off x="6232320" y="368208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37" name="PlaceHolder 2"/>
          <p:cNvSpPr>
            <a:spLocks noGrp="1"/>
          </p:cNvSpPr>
          <p:nvPr>
            <p:ph type="body"/>
          </p:nvPr>
        </p:nvSpPr>
        <p:spPr>
          <a:xfrm>
            <a:off x="60960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8" name="PlaceHolder 3"/>
          <p:cNvSpPr>
            <a:spLocks noGrp="1"/>
          </p:cNvSpPr>
          <p:nvPr>
            <p:ph type="body"/>
          </p:nvPr>
        </p:nvSpPr>
        <p:spPr>
          <a:xfrm>
            <a:off x="623232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9" name="PlaceHolder 4"/>
          <p:cNvSpPr>
            <a:spLocks noGrp="1"/>
          </p:cNvSpPr>
          <p:nvPr>
            <p:ph type="body"/>
          </p:nvPr>
        </p:nvSpPr>
        <p:spPr>
          <a:xfrm>
            <a:off x="609600" y="3682080"/>
            <a:ext cx="1097232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41" name="PlaceHolder 2"/>
          <p:cNvSpPr>
            <a:spLocks noGrp="1"/>
          </p:cNvSpPr>
          <p:nvPr>
            <p:ph type="body"/>
          </p:nvPr>
        </p:nvSpPr>
        <p:spPr>
          <a:xfrm>
            <a:off x="609600" y="1604520"/>
            <a:ext cx="1097232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42" name="PlaceHolder 3"/>
          <p:cNvSpPr>
            <a:spLocks noGrp="1"/>
          </p:cNvSpPr>
          <p:nvPr>
            <p:ph type="body"/>
          </p:nvPr>
        </p:nvSpPr>
        <p:spPr>
          <a:xfrm>
            <a:off x="609600" y="3682080"/>
            <a:ext cx="1097232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44" name="PlaceHolder 2"/>
          <p:cNvSpPr>
            <a:spLocks noGrp="1"/>
          </p:cNvSpPr>
          <p:nvPr>
            <p:ph type="body"/>
          </p:nvPr>
        </p:nvSpPr>
        <p:spPr>
          <a:xfrm>
            <a:off x="60960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45" name="PlaceHolder 3"/>
          <p:cNvSpPr>
            <a:spLocks noGrp="1"/>
          </p:cNvSpPr>
          <p:nvPr>
            <p:ph type="body"/>
          </p:nvPr>
        </p:nvSpPr>
        <p:spPr>
          <a:xfrm>
            <a:off x="623232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46" name="PlaceHolder 4"/>
          <p:cNvSpPr>
            <a:spLocks noGrp="1"/>
          </p:cNvSpPr>
          <p:nvPr>
            <p:ph type="body"/>
          </p:nvPr>
        </p:nvSpPr>
        <p:spPr>
          <a:xfrm>
            <a:off x="6232320" y="368208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47" name="PlaceHolder 5"/>
          <p:cNvSpPr>
            <a:spLocks noGrp="1"/>
          </p:cNvSpPr>
          <p:nvPr>
            <p:ph type="body"/>
          </p:nvPr>
        </p:nvSpPr>
        <p:spPr>
          <a:xfrm>
            <a:off x="609600" y="368208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49" name="PlaceHolder 2"/>
          <p:cNvSpPr>
            <a:spLocks noGrp="1"/>
          </p:cNvSpPr>
          <p:nvPr>
            <p:ph type="body"/>
          </p:nvPr>
        </p:nvSpPr>
        <p:spPr>
          <a:xfrm>
            <a:off x="609600" y="1604520"/>
            <a:ext cx="1097232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50" name="PlaceHolder 3"/>
          <p:cNvSpPr>
            <a:spLocks noGrp="1"/>
          </p:cNvSpPr>
          <p:nvPr>
            <p:ph type="body"/>
          </p:nvPr>
        </p:nvSpPr>
        <p:spPr>
          <a:xfrm>
            <a:off x="609600" y="1604520"/>
            <a:ext cx="1097232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151" name="150 Imagen"/>
          <p:cNvPicPr/>
          <p:nvPr/>
        </p:nvPicPr>
        <p:blipFill>
          <a:blip r:embed="rId2"/>
          <a:stretch/>
        </p:blipFill>
        <p:spPr>
          <a:xfrm>
            <a:off x="2772000" y="1604520"/>
            <a:ext cx="6646560" cy="3977280"/>
          </a:xfrm>
          <a:prstGeom prst="rect">
            <a:avLst/>
          </a:prstGeom>
          <a:ln>
            <a:noFill/>
          </a:ln>
        </p:spPr>
      </p:pic>
      <p:pic>
        <p:nvPicPr>
          <p:cNvPr id="152" name="151 Imagen"/>
          <p:cNvPicPr/>
          <p:nvPr/>
        </p:nvPicPr>
        <p:blipFill>
          <a:blip r:embed="rId2"/>
          <a:stretch/>
        </p:blipFill>
        <p:spPr>
          <a:xfrm>
            <a:off x="2772000" y="1604520"/>
            <a:ext cx="6646560" cy="397728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600" y="273600"/>
            <a:ext cx="1097232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60960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609600" y="368208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6232320" y="1604520"/>
            <a:ext cx="53544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609600" y="1604520"/>
            <a:ext cx="53544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623232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6232320" y="368208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60960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6232320" y="1604520"/>
            <a:ext cx="53544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609600" y="3682080"/>
            <a:ext cx="1097232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Imagen 5"/>
          <p:cNvPicPr/>
          <p:nvPr/>
        </p:nvPicPr>
        <p:blipFill>
          <a:blip r:embed="rId14"/>
          <a:srcRect t="3015"/>
          <a:stretch/>
        </p:blipFill>
        <p:spPr>
          <a:xfrm>
            <a:off x="-14880" y="0"/>
            <a:ext cx="12205920" cy="6857280"/>
          </a:xfrm>
          <a:prstGeom prst="rect">
            <a:avLst/>
          </a:prstGeom>
          <a:ln>
            <a:noFill/>
          </a:ln>
        </p:spPr>
      </p:pic>
      <p:sp>
        <p:nvSpPr>
          <p:cNvPr id="6" name="CustomShape 1"/>
          <p:cNvSpPr/>
          <p:nvPr/>
        </p:nvSpPr>
        <p:spPr>
          <a:xfrm>
            <a:off x="3222240" y="5997240"/>
            <a:ext cx="6243360" cy="86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s-ES" sz="1200" b="0" strike="noStrike" spc="-1">
                <a:solidFill>
                  <a:srgbClr val="FFFFFF"/>
                </a:solidFill>
                <a:uFill>
                  <a:solidFill>
                    <a:srgbClr val="FFFFFF"/>
                  </a:solidFill>
                </a:uFill>
                <a:latin typeface="Arial"/>
                <a:ea typeface="DejaVu Sans"/>
              </a:rPr>
              <a:t>Departamento de Información y Prensa</a:t>
            </a:r>
            <a:endParaRPr lang="es-ES" sz="1800" b="0" strike="noStrike" spc="-1">
              <a:solidFill>
                <a:srgbClr val="000000"/>
              </a:solidFill>
              <a:uFill>
                <a:solidFill>
                  <a:srgbClr val="FFFFFF"/>
                </a:solidFill>
              </a:uFill>
              <a:latin typeface="Arial"/>
            </a:endParaRPr>
          </a:p>
        </p:txBody>
      </p:sp>
      <p:pic>
        <p:nvPicPr>
          <p:cNvPr id="2" name="Imagen 1"/>
          <p:cNvPicPr/>
          <p:nvPr/>
        </p:nvPicPr>
        <p:blipFill>
          <a:blip r:embed="rId15"/>
          <a:srcRect b="2700"/>
          <a:stretch/>
        </p:blipFill>
        <p:spPr>
          <a:xfrm>
            <a:off x="-72480" y="0"/>
            <a:ext cx="12263520" cy="6874560"/>
          </a:xfrm>
          <a:prstGeom prst="rect">
            <a:avLst/>
          </a:prstGeom>
          <a:ln>
            <a:noFill/>
          </a:ln>
        </p:spPr>
      </p:pic>
      <p:sp>
        <p:nvSpPr>
          <p:cNvPr id="3" name="PlaceHolder 2"/>
          <p:cNvSpPr>
            <a:spLocks noGrp="1"/>
          </p:cNvSpPr>
          <p:nvPr>
            <p:ph type="title"/>
          </p:nvPr>
        </p:nvSpPr>
        <p:spPr>
          <a:xfrm>
            <a:off x="609600" y="273600"/>
            <a:ext cx="10972320" cy="1144800"/>
          </a:xfrm>
          <a:prstGeom prst="rect">
            <a:avLst/>
          </a:prstGeom>
        </p:spPr>
        <p:txBody>
          <a:bodyPr lIns="0" tIns="0" rIns="0" bIns="0" anchor="ctr"/>
          <a:lstStyle/>
          <a:p>
            <a:pPr algn="ctr"/>
            <a:r>
              <a:rPr lang="es-ES" sz="4400" b="0" strike="noStrike" spc="-1">
                <a:solidFill>
                  <a:srgbClr val="000000"/>
                </a:solidFill>
                <a:uFill>
                  <a:solidFill>
                    <a:srgbClr val="FFFFFF"/>
                  </a:solidFill>
                </a:uFill>
                <a:latin typeface="Arial"/>
              </a:rPr>
              <a:t>Pulse para editar el formato del texto de título</a:t>
            </a:r>
          </a:p>
        </p:txBody>
      </p:sp>
      <p:sp>
        <p:nvSpPr>
          <p:cNvPr id="4" name="PlaceHolder 3"/>
          <p:cNvSpPr>
            <a:spLocks noGrp="1"/>
          </p:cNvSpPr>
          <p:nvPr>
            <p:ph type="body"/>
          </p:nvPr>
        </p:nvSpPr>
        <p:spPr>
          <a:xfrm>
            <a:off x="609600" y="1604520"/>
            <a:ext cx="1097232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a:lvl1pPr marL="432000" indent="-324000">
        <a:buClr>
          <a:srgbClr val="000000"/>
        </a:buClr>
        <a:buSzPct val="45000"/>
        <a:buFont typeface="Wingdings" charset="2"/>
        <a:buChar char=""/>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Imagen 5"/>
          <p:cNvPicPr/>
          <p:nvPr/>
        </p:nvPicPr>
        <p:blipFill>
          <a:blip r:embed="rId14"/>
          <a:srcRect t="3015"/>
          <a:stretch/>
        </p:blipFill>
        <p:spPr>
          <a:xfrm>
            <a:off x="-14880" y="0"/>
            <a:ext cx="12205920" cy="6857280"/>
          </a:xfrm>
          <a:prstGeom prst="rect">
            <a:avLst/>
          </a:prstGeom>
          <a:ln>
            <a:noFill/>
          </a:ln>
        </p:spPr>
      </p:pic>
      <p:sp>
        <p:nvSpPr>
          <p:cNvPr id="40" name="CustomShape 1"/>
          <p:cNvSpPr/>
          <p:nvPr/>
        </p:nvSpPr>
        <p:spPr>
          <a:xfrm>
            <a:off x="3222240" y="5997240"/>
            <a:ext cx="6243360" cy="86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s-ES" sz="1200" b="0" strike="noStrike" spc="-1">
                <a:solidFill>
                  <a:srgbClr val="FFFFFF"/>
                </a:solidFill>
                <a:uFill>
                  <a:solidFill>
                    <a:srgbClr val="FFFFFF"/>
                  </a:solidFill>
                </a:uFill>
                <a:latin typeface="Arial"/>
                <a:ea typeface="DejaVu Sans"/>
              </a:rPr>
              <a:t>Departamento de Información y Prensa</a:t>
            </a:r>
            <a:endParaRPr lang="es-ES" sz="1800" b="0" strike="noStrike" spc="-1">
              <a:solidFill>
                <a:srgbClr val="000000"/>
              </a:solidFill>
              <a:uFill>
                <a:solidFill>
                  <a:srgbClr val="FFFFFF"/>
                </a:solidFill>
              </a:uFill>
              <a:latin typeface="Arial"/>
            </a:endParaRPr>
          </a:p>
        </p:txBody>
      </p:sp>
      <p:sp>
        <p:nvSpPr>
          <p:cNvPr id="41" name="PlaceHolder 2"/>
          <p:cNvSpPr>
            <a:spLocks noGrp="1"/>
          </p:cNvSpPr>
          <p:nvPr>
            <p:ph type="title"/>
          </p:nvPr>
        </p:nvSpPr>
        <p:spPr>
          <a:xfrm>
            <a:off x="609600" y="273600"/>
            <a:ext cx="10972320" cy="1144800"/>
          </a:xfrm>
          <a:prstGeom prst="rect">
            <a:avLst/>
          </a:prstGeom>
        </p:spPr>
        <p:txBody>
          <a:bodyPr lIns="0" tIns="0" rIns="0" bIns="0" anchor="ctr"/>
          <a:lstStyle/>
          <a:p>
            <a:pPr algn="ctr"/>
            <a:r>
              <a:rPr lang="es-ES" sz="4400" b="0" strike="noStrike" spc="-1">
                <a:solidFill>
                  <a:srgbClr val="000000"/>
                </a:solidFill>
                <a:uFill>
                  <a:solidFill>
                    <a:srgbClr val="FFFFFF"/>
                  </a:solidFill>
                </a:uFill>
                <a:latin typeface="Arial"/>
              </a:rPr>
              <a:t>Pulse para editar el formato del texto de título</a:t>
            </a:r>
          </a:p>
        </p:txBody>
      </p:sp>
      <p:sp>
        <p:nvSpPr>
          <p:cNvPr id="42" name="PlaceHolder 3"/>
          <p:cNvSpPr>
            <a:spLocks noGrp="1"/>
          </p:cNvSpPr>
          <p:nvPr>
            <p:ph type="body"/>
          </p:nvPr>
        </p:nvSpPr>
        <p:spPr>
          <a:xfrm>
            <a:off x="609600" y="1604520"/>
            <a:ext cx="1097232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a:lvl1pPr marL="432000" indent="-324000">
        <a:buClr>
          <a:srgbClr val="000000"/>
        </a:buClr>
        <a:buSzPct val="45000"/>
        <a:buFont typeface="Wingdings" charset="2"/>
        <a:buChar char=""/>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7" name="Imagen 5"/>
          <p:cNvPicPr/>
          <p:nvPr/>
        </p:nvPicPr>
        <p:blipFill>
          <a:blip r:embed="rId14"/>
          <a:srcRect t="3015"/>
          <a:stretch/>
        </p:blipFill>
        <p:spPr>
          <a:xfrm>
            <a:off x="-14880" y="0"/>
            <a:ext cx="12205920" cy="6857280"/>
          </a:xfrm>
          <a:prstGeom prst="rect">
            <a:avLst/>
          </a:prstGeom>
          <a:ln>
            <a:noFill/>
          </a:ln>
        </p:spPr>
      </p:pic>
      <p:sp>
        <p:nvSpPr>
          <p:cNvPr id="78" name="CustomShape 1"/>
          <p:cNvSpPr/>
          <p:nvPr/>
        </p:nvSpPr>
        <p:spPr>
          <a:xfrm>
            <a:off x="3222240" y="5997240"/>
            <a:ext cx="6243360" cy="86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s-ES" sz="1200" b="0" strike="noStrike" spc="-1">
                <a:solidFill>
                  <a:srgbClr val="FFFFFF"/>
                </a:solidFill>
                <a:uFill>
                  <a:solidFill>
                    <a:srgbClr val="FFFFFF"/>
                  </a:solidFill>
                </a:uFill>
                <a:latin typeface="Arial"/>
                <a:ea typeface="DejaVu Sans"/>
              </a:rPr>
              <a:t>Departamento de Información y Prensa</a:t>
            </a:r>
            <a:endParaRPr lang="es-ES" sz="1800" b="0" strike="noStrike" spc="-1">
              <a:solidFill>
                <a:srgbClr val="000000"/>
              </a:solidFill>
              <a:uFill>
                <a:solidFill>
                  <a:srgbClr val="FFFFFF"/>
                </a:solidFill>
              </a:uFill>
              <a:latin typeface="Arial"/>
            </a:endParaRPr>
          </a:p>
        </p:txBody>
      </p:sp>
      <p:sp>
        <p:nvSpPr>
          <p:cNvPr id="79" name="PlaceHolder 2"/>
          <p:cNvSpPr>
            <a:spLocks noGrp="1"/>
          </p:cNvSpPr>
          <p:nvPr>
            <p:ph type="title"/>
          </p:nvPr>
        </p:nvSpPr>
        <p:spPr>
          <a:xfrm>
            <a:off x="609600" y="273600"/>
            <a:ext cx="10972320" cy="1144800"/>
          </a:xfrm>
          <a:prstGeom prst="rect">
            <a:avLst/>
          </a:prstGeom>
        </p:spPr>
        <p:txBody>
          <a:bodyPr lIns="0" tIns="0" rIns="0" bIns="0" anchor="ctr"/>
          <a:lstStyle/>
          <a:p>
            <a:pPr algn="ctr"/>
            <a:r>
              <a:rPr lang="es-ES" sz="4400" b="0" strike="noStrike" spc="-1">
                <a:solidFill>
                  <a:srgbClr val="000000"/>
                </a:solidFill>
                <a:uFill>
                  <a:solidFill>
                    <a:srgbClr val="FFFFFF"/>
                  </a:solidFill>
                </a:uFill>
                <a:latin typeface="Arial"/>
              </a:rPr>
              <a:t>Pulse para editar el formato del texto de título</a:t>
            </a:r>
          </a:p>
        </p:txBody>
      </p:sp>
      <p:sp>
        <p:nvSpPr>
          <p:cNvPr id="80" name="PlaceHolder 3"/>
          <p:cNvSpPr>
            <a:spLocks noGrp="1"/>
          </p:cNvSpPr>
          <p:nvPr>
            <p:ph type="body"/>
          </p:nvPr>
        </p:nvSpPr>
        <p:spPr>
          <a:xfrm>
            <a:off x="609600" y="1604520"/>
            <a:ext cx="1097232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a:lvl1pPr marL="432000" indent="-324000">
        <a:buClr>
          <a:srgbClr val="000000"/>
        </a:buClr>
        <a:buSzPct val="45000"/>
        <a:buFont typeface="Wingdings" charset="2"/>
        <a:buChar char=""/>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5" name="Imagen 5"/>
          <p:cNvPicPr/>
          <p:nvPr/>
        </p:nvPicPr>
        <p:blipFill>
          <a:blip r:embed="rId14"/>
          <a:srcRect t="3015"/>
          <a:stretch/>
        </p:blipFill>
        <p:spPr>
          <a:xfrm>
            <a:off x="-14880" y="0"/>
            <a:ext cx="12205920" cy="6857280"/>
          </a:xfrm>
          <a:prstGeom prst="rect">
            <a:avLst/>
          </a:prstGeom>
          <a:ln>
            <a:noFill/>
          </a:ln>
        </p:spPr>
      </p:pic>
      <p:sp>
        <p:nvSpPr>
          <p:cNvPr id="116" name="CustomShape 1"/>
          <p:cNvSpPr/>
          <p:nvPr/>
        </p:nvSpPr>
        <p:spPr>
          <a:xfrm>
            <a:off x="3222240" y="5997240"/>
            <a:ext cx="6243360" cy="86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s-ES" sz="1200" b="0" strike="noStrike" spc="-1">
                <a:solidFill>
                  <a:srgbClr val="FFFFFF"/>
                </a:solidFill>
                <a:uFill>
                  <a:solidFill>
                    <a:srgbClr val="FFFFFF"/>
                  </a:solidFill>
                </a:uFill>
                <a:latin typeface="Arial"/>
                <a:ea typeface="DejaVu Sans"/>
              </a:rPr>
              <a:t>Departamento de Información y Prensa</a:t>
            </a:r>
            <a:endParaRPr lang="es-ES" sz="1800" b="0" strike="noStrike" spc="-1">
              <a:solidFill>
                <a:srgbClr val="000000"/>
              </a:solidFill>
              <a:uFill>
                <a:solidFill>
                  <a:srgbClr val="FFFFFF"/>
                </a:solidFill>
              </a:uFill>
              <a:latin typeface="Arial"/>
            </a:endParaRPr>
          </a:p>
        </p:txBody>
      </p:sp>
      <p:sp>
        <p:nvSpPr>
          <p:cNvPr id="117" name="PlaceHolder 2"/>
          <p:cNvSpPr>
            <a:spLocks noGrp="1"/>
          </p:cNvSpPr>
          <p:nvPr>
            <p:ph type="title"/>
          </p:nvPr>
        </p:nvSpPr>
        <p:spPr>
          <a:xfrm>
            <a:off x="609600" y="273600"/>
            <a:ext cx="10972320" cy="1144800"/>
          </a:xfrm>
          <a:prstGeom prst="rect">
            <a:avLst/>
          </a:prstGeom>
        </p:spPr>
        <p:txBody>
          <a:bodyPr lIns="0" tIns="0" rIns="0" bIns="0" anchor="ctr"/>
          <a:lstStyle/>
          <a:p>
            <a:pPr algn="ctr"/>
            <a:r>
              <a:rPr lang="es-ES" sz="4400" b="0" strike="noStrike" spc="-1">
                <a:solidFill>
                  <a:srgbClr val="000000"/>
                </a:solidFill>
                <a:uFill>
                  <a:solidFill>
                    <a:srgbClr val="FFFFFF"/>
                  </a:solidFill>
                </a:uFill>
                <a:latin typeface="Arial"/>
              </a:rPr>
              <a:t>Pulse para editar el formato del texto de título</a:t>
            </a:r>
          </a:p>
        </p:txBody>
      </p:sp>
      <p:sp>
        <p:nvSpPr>
          <p:cNvPr id="118" name="PlaceHolder 3"/>
          <p:cNvSpPr>
            <a:spLocks noGrp="1"/>
          </p:cNvSpPr>
          <p:nvPr>
            <p:ph type="body"/>
          </p:nvPr>
        </p:nvSpPr>
        <p:spPr>
          <a:xfrm>
            <a:off x="609600" y="1604520"/>
            <a:ext cx="1097232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a:lvl1pPr marL="432000" indent="-324000">
        <a:buClr>
          <a:srgbClr val="000000"/>
        </a:buClr>
        <a:buSzPct val="45000"/>
        <a:buFont typeface="Wingdings" charset="2"/>
        <a:buChar char=""/>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3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1784640" y="2714620"/>
            <a:ext cx="8278560" cy="3357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800" b="1" spc="-1" dirty="0">
                <a:solidFill>
                  <a:srgbClr val="FFFFFF"/>
                </a:solidFill>
                <a:uFill>
                  <a:solidFill>
                    <a:srgbClr val="FFFFFF"/>
                  </a:solidFill>
                </a:uFill>
                <a:latin typeface="Arial"/>
              </a:rPr>
              <a:t>Operativo Pandilla Barrio 18 Clica Crazy Gangster LCG</a:t>
            </a:r>
            <a:endParaRPr lang="es-ES" spc="-1" dirty="0">
              <a:solidFill>
                <a:srgbClr val="000000"/>
              </a:solidFill>
              <a:uFill>
                <a:solidFill>
                  <a:srgbClr val="FFFFFF"/>
                </a:solidFill>
              </a:uFill>
              <a:latin typeface="Arial"/>
            </a:endParaRPr>
          </a:p>
        </p:txBody>
      </p:sp>
      <p:sp>
        <p:nvSpPr>
          <p:cNvPr id="154" name="CustomShape 2"/>
          <p:cNvSpPr/>
          <p:nvPr/>
        </p:nvSpPr>
        <p:spPr>
          <a:xfrm>
            <a:off x="12455880" y="5404320"/>
            <a:ext cx="183960" cy="368640"/>
          </a:xfrm>
          <a:prstGeom prst="rect">
            <a:avLst/>
          </a:prstGeom>
          <a:noFill/>
          <a:ln>
            <a:noFill/>
          </a:ln>
        </p:spPr>
        <p:style>
          <a:lnRef idx="0">
            <a:scrgbClr r="0" g="0" b="0"/>
          </a:lnRef>
          <a:fillRef idx="0">
            <a:scrgbClr r="0" g="0" b="0"/>
          </a:fillRef>
          <a:effectRef idx="0">
            <a:scrgbClr r="0" g="0" b="0"/>
          </a:effectRef>
          <a:fontRef idx="minor"/>
        </p:style>
      </p:sp>
      <p:sp>
        <p:nvSpPr>
          <p:cNvPr id="155" name="CustomShape 3"/>
          <p:cNvSpPr/>
          <p:nvPr/>
        </p:nvSpPr>
        <p:spPr>
          <a:xfrm>
            <a:off x="2318520" y="2214360"/>
            <a:ext cx="7477920" cy="39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es-ES" sz="1400" spc="-1" dirty="0">
                <a:solidFill>
                  <a:srgbClr val="FFFFFF"/>
                </a:solidFill>
                <a:uFill>
                  <a:solidFill>
                    <a:srgbClr val="FFFFFF"/>
                  </a:solidFill>
                </a:uFill>
                <a:latin typeface="Arial"/>
                <a:ea typeface="DejaVu Sans"/>
              </a:rPr>
              <a:t>FISCALÍA CONTRA EL DELITO DE EXTORSIÓN</a:t>
            </a:r>
            <a:endParaRPr lang="es-ES" spc="-1" dirty="0">
              <a:solidFill>
                <a:srgbClr val="000000"/>
              </a:solidFill>
              <a:uFill>
                <a:solidFill>
                  <a:srgbClr val="FFFFFF"/>
                </a:solidFill>
              </a:uFill>
              <a:latin typeface="Arial"/>
            </a:endParaRPr>
          </a:p>
        </p:txBody>
      </p:sp>
      <p:pic>
        <p:nvPicPr>
          <p:cNvPr id="156" name="Imagen 7"/>
          <p:cNvPicPr/>
          <p:nvPr/>
        </p:nvPicPr>
        <p:blipFill>
          <a:blip r:embed="rId2" cstate="print"/>
          <a:srcRect l="14443" t="18676" r="14443" b="18676"/>
          <a:stretch/>
        </p:blipFill>
        <p:spPr>
          <a:xfrm>
            <a:off x="4971720" y="840600"/>
            <a:ext cx="2226240" cy="1516320"/>
          </a:xfrm>
          <a:prstGeom prst="rect">
            <a:avLst/>
          </a:prstGeom>
          <a:ln>
            <a:noFill/>
          </a:ln>
        </p:spPr>
      </p:pic>
    </p:spTree>
  </p:cSld>
  <p:clrMapOvr>
    <a:masterClrMapping/>
  </p:clrMapOvr>
  <p:transition spd="med">
    <p:blinds dir="vert"/>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additive="repl">
                                        <p:cTn id="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2094600" y="540000"/>
            <a:ext cx="80020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2800" b="1" spc="-1" dirty="0">
                <a:solidFill>
                  <a:srgbClr val="000000"/>
                </a:solidFill>
                <a:uFill>
                  <a:solidFill>
                    <a:srgbClr val="FFFFFF"/>
                  </a:solidFill>
                </a:uFill>
                <a:latin typeface="Arial"/>
                <a:ea typeface="DejaVu Sans"/>
              </a:rPr>
              <a:t>FEMICIDIO</a:t>
            </a:r>
            <a:endParaRPr lang="es-ES" sz="2800" b="1" spc="-1" dirty="0">
              <a:solidFill>
                <a:srgbClr val="000000"/>
              </a:solidFill>
              <a:uFill>
                <a:solidFill>
                  <a:srgbClr val="FFFFFF"/>
                </a:solidFill>
              </a:uFill>
              <a:latin typeface="Arial"/>
            </a:endParaRPr>
          </a:p>
        </p:txBody>
      </p:sp>
      <p:sp>
        <p:nvSpPr>
          <p:cNvPr id="186" name="TextShape 2"/>
          <p:cNvSpPr txBox="1"/>
          <p:nvPr/>
        </p:nvSpPr>
        <p:spPr>
          <a:xfrm>
            <a:off x="1884000" y="1178640"/>
            <a:ext cx="8424000" cy="4797360"/>
          </a:xfrm>
          <a:prstGeom prst="rect">
            <a:avLst/>
          </a:prstGeom>
          <a:noFill/>
          <a:ln>
            <a:noFill/>
          </a:ln>
        </p:spPr>
        <p:txBody>
          <a:bodyPr lIns="90000" tIns="45000" rIns="90000" bIns="45000"/>
          <a:lstStyle/>
          <a:p>
            <a:pPr algn="just"/>
            <a:r>
              <a:rPr lang="es-ES" sz="2400" spc="-1" dirty="0">
                <a:solidFill>
                  <a:srgbClr val="000000"/>
                </a:solidFill>
                <a:uFill>
                  <a:solidFill>
                    <a:srgbClr val="FFFFFF"/>
                  </a:solidFill>
                </a:uFill>
                <a:latin typeface="Arial"/>
                <a:ea typeface="Microsoft YaHei"/>
              </a:rPr>
              <a:t>El día 12 de Marzo de 2020, se obtiene información que alias “Zacapa” identificado como </a:t>
            </a:r>
            <a:r>
              <a:rPr lang="es-ES" sz="2400" b="1" spc="-1" dirty="0">
                <a:solidFill>
                  <a:srgbClr val="000000"/>
                </a:solidFill>
                <a:uFill>
                  <a:solidFill>
                    <a:srgbClr val="FFFFFF"/>
                  </a:solidFill>
                </a:uFill>
                <a:latin typeface="Arial"/>
                <a:ea typeface="Microsoft YaHei"/>
              </a:rPr>
              <a:t>Mayro de León Hernández</a:t>
            </a:r>
            <a:r>
              <a:rPr lang="es-ES" sz="2400" spc="-1" dirty="0">
                <a:solidFill>
                  <a:srgbClr val="000000"/>
                </a:solidFill>
                <a:uFill>
                  <a:solidFill>
                    <a:srgbClr val="FFFFFF"/>
                  </a:solidFill>
                </a:uFill>
                <a:latin typeface="Arial"/>
                <a:ea typeface="Microsoft YaHei"/>
              </a:rPr>
              <a:t>, amenaza de muerte a la victima de sexo femenino quien presuntamente era integrante de la organización criminal de la clica Los Crazy Gansgter (LCG) de la pandilla del Barrio 18, la cual de acuerdo a la investigación se encarga de recaudar todas las extorsiones de comercios y empresas de transporte público, y quien no realiza la entrega del dinero producto de las extorsiones, razón por la cual alias </a:t>
            </a:r>
            <a:r>
              <a:rPr lang="es-ES" sz="2400" b="1" spc="-1" dirty="0">
                <a:solidFill>
                  <a:srgbClr val="000000"/>
                </a:solidFill>
                <a:uFill>
                  <a:solidFill>
                    <a:srgbClr val="FFFFFF"/>
                  </a:solidFill>
                </a:uFill>
                <a:latin typeface="Arial"/>
                <a:ea typeface="Microsoft YaHei"/>
              </a:rPr>
              <a:t>“Zacapa”</a:t>
            </a:r>
            <a:r>
              <a:rPr lang="es-ES" sz="2400" spc="-1" dirty="0">
                <a:solidFill>
                  <a:srgbClr val="000000"/>
                </a:solidFill>
                <a:uFill>
                  <a:solidFill>
                    <a:srgbClr val="FFFFFF"/>
                  </a:solidFill>
                </a:uFill>
                <a:latin typeface="Arial"/>
                <a:ea typeface="Microsoft YaHei"/>
              </a:rPr>
              <a:t> planifica darle muerte, hecho que se realiza el día 01/04/2020, en el Municipio de Amatitlán, Departamento de Guatemala.</a:t>
            </a:r>
            <a:endParaRPr lang="es-ES" sz="2400" spc="-1" dirty="0">
              <a:solidFill>
                <a:srgbClr val="000000"/>
              </a:solidFill>
              <a:uFill>
                <a:solidFill>
                  <a:srgbClr val="FFFFFF"/>
                </a:solidFill>
              </a:uFill>
              <a:latin typeface="Aria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3091440" y="6074280"/>
            <a:ext cx="3641400" cy="78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s-ES" sz="1200" spc="-1">
                <a:solidFill>
                  <a:srgbClr val="0C206A"/>
                </a:solidFill>
                <a:uFill>
                  <a:solidFill>
                    <a:srgbClr val="FFFFFF"/>
                  </a:solidFill>
                </a:uFill>
                <a:latin typeface="Arial"/>
                <a:ea typeface="DejaVu Sans"/>
              </a:rPr>
              <a:t>FISCALÍA CONTRA EL DELITO DE EXTORSIÓN</a:t>
            </a:r>
            <a:endParaRPr lang="es-ES" spc="-1">
              <a:solidFill>
                <a:srgbClr val="000000"/>
              </a:solidFill>
              <a:uFill>
                <a:solidFill>
                  <a:srgbClr val="FFFFFF"/>
                </a:solidFill>
              </a:uFill>
              <a:latin typeface="Arial"/>
            </a:endParaRPr>
          </a:p>
        </p:txBody>
      </p:sp>
      <p:sp>
        <p:nvSpPr>
          <p:cNvPr id="190" name="CustomShape 2"/>
          <p:cNvSpPr/>
          <p:nvPr/>
        </p:nvSpPr>
        <p:spPr>
          <a:xfrm>
            <a:off x="1981200" y="272880"/>
            <a:ext cx="8186040" cy="116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es-ES" sz="3000" spc="-1">
                <a:solidFill>
                  <a:srgbClr val="000000"/>
                </a:solidFill>
                <a:uFill>
                  <a:solidFill>
                    <a:srgbClr val="FFFFFF"/>
                  </a:solidFill>
                </a:uFill>
                <a:latin typeface="Arial"/>
              </a:rPr>
              <a:t>DELITOS POR LOS CUALES SE PUDIESE PROCEDER PENALMENTE EN SU CONTRA</a:t>
            </a:r>
            <a:endParaRPr lang="es-ES" spc="-1">
              <a:solidFill>
                <a:srgbClr val="000000"/>
              </a:solidFill>
              <a:uFill>
                <a:solidFill>
                  <a:srgbClr val="FFFFFF"/>
                </a:solidFill>
              </a:uFill>
              <a:latin typeface="Arial"/>
            </a:endParaRPr>
          </a:p>
        </p:txBody>
      </p:sp>
      <p:sp>
        <p:nvSpPr>
          <p:cNvPr id="191" name="CustomShape 3"/>
          <p:cNvSpPr/>
          <p:nvPr/>
        </p:nvSpPr>
        <p:spPr>
          <a:xfrm>
            <a:off x="1693560" y="1797480"/>
            <a:ext cx="8256960" cy="3799800"/>
          </a:xfrm>
          <a:prstGeom prst="rect">
            <a:avLst/>
          </a:prstGeom>
          <a:noFill/>
          <a:ln>
            <a:noFill/>
          </a:ln>
        </p:spPr>
        <p:style>
          <a:lnRef idx="0">
            <a:scrgbClr r="0" g="0" b="0"/>
          </a:lnRef>
          <a:fillRef idx="0">
            <a:scrgbClr r="0" g="0" b="0"/>
          </a:fillRef>
          <a:effectRef idx="0">
            <a:scrgbClr r="0" g="0" b="0"/>
          </a:effectRef>
          <a:fontRef idx="minor"/>
        </p:style>
      </p:sp>
      <p:graphicFrame>
        <p:nvGraphicFramePr>
          <p:cNvPr id="192" name="Table 4"/>
          <p:cNvGraphicFramePr/>
          <p:nvPr/>
        </p:nvGraphicFramePr>
        <p:xfrm>
          <a:off x="2451000" y="1533601"/>
          <a:ext cx="7360200" cy="4632960"/>
        </p:xfrm>
        <a:graphic>
          <a:graphicData uri="http://schemas.openxmlformats.org/drawingml/2006/table">
            <a:tbl>
              <a:tblPr/>
              <a:tblGrid>
                <a:gridCol w="2526480">
                  <a:extLst>
                    <a:ext uri="{9D8B030D-6E8A-4147-A177-3AD203B41FA5}">
                      <a16:colId xmlns:a16="http://schemas.microsoft.com/office/drawing/2014/main" val="20000"/>
                    </a:ext>
                  </a:extLst>
                </a:gridCol>
                <a:gridCol w="2839680">
                  <a:extLst>
                    <a:ext uri="{9D8B030D-6E8A-4147-A177-3AD203B41FA5}">
                      <a16:colId xmlns:a16="http://schemas.microsoft.com/office/drawing/2014/main" val="20001"/>
                    </a:ext>
                  </a:extLst>
                </a:gridCol>
                <a:gridCol w="1994040">
                  <a:extLst>
                    <a:ext uri="{9D8B030D-6E8A-4147-A177-3AD203B41FA5}">
                      <a16:colId xmlns:a16="http://schemas.microsoft.com/office/drawing/2014/main" val="20002"/>
                    </a:ext>
                  </a:extLst>
                </a:gridCol>
              </a:tblGrid>
              <a:tr h="442438">
                <a:tc>
                  <a:txBody>
                    <a:bodyPr/>
                    <a:lstStyle/>
                    <a:p>
                      <a:pPr algn="ctr">
                        <a:lnSpc>
                          <a:spcPct val="100000"/>
                        </a:lnSpc>
                      </a:pPr>
                      <a:r>
                        <a:rPr lang="es-ES" sz="2400" b="1" strike="noStrike" spc="-1" dirty="0">
                          <a:solidFill>
                            <a:srgbClr val="000000"/>
                          </a:solidFill>
                          <a:uFill>
                            <a:solidFill>
                              <a:srgbClr val="FFFFFF"/>
                            </a:solidFill>
                          </a:uFill>
                          <a:latin typeface="Calibri"/>
                        </a:rPr>
                        <a:t>ARTÍCULO</a:t>
                      </a:r>
                      <a:endParaRPr lang="es-ES" sz="1800" b="0" strike="noStrike" spc="-1" dirty="0">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es-ES" sz="2400" b="1" strike="noStrike" spc="-1">
                          <a:solidFill>
                            <a:srgbClr val="000000"/>
                          </a:solidFill>
                          <a:uFill>
                            <a:solidFill>
                              <a:srgbClr val="FFFFFF"/>
                            </a:solidFill>
                          </a:uFill>
                          <a:latin typeface="Calibri"/>
                        </a:rPr>
                        <a:t>DELITO</a:t>
                      </a:r>
                      <a:endParaRPr lang="es-ES"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es-ES" sz="2400" b="1" strike="noStrike" spc="-1">
                          <a:solidFill>
                            <a:srgbClr val="000000"/>
                          </a:solidFill>
                          <a:uFill>
                            <a:solidFill>
                              <a:srgbClr val="FFFFFF"/>
                            </a:solidFill>
                          </a:uFill>
                          <a:latin typeface="Calibri"/>
                        </a:rPr>
                        <a:t>PENA</a:t>
                      </a:r>
                      <a:endParaRPr lang="es-ES"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00"/>
                  </a:ext>
                </a:extLst>
              </a:tr>
              <a:tr h="513833">
                <a:tc>
                  <a:txBody>
                    <a:bodyPr/>
                    <a:lstStyle/>
                    <a:p>
                      <a:pPr algn="ctr"/>
                      <a:r>
                        <a:rPr lang="es-ES" sz="1400" b="0" strike="noStrike" spc="-1" dirty="0">
                          <a:solidFill>
                            <a:srgbClr val="000000"/>
                          </a:solidFill>
                          <a:uFill>
                            <a:solidFill>
                              <a:srgbClr val="FFFFFF"/>
                            </a:solidFill>
                          </a:uFill>
                          <a:latin typeface="Arial"/>
                        </a:rPr>
                        <a:t>11 de la Ley Contra la Delincuencia Organizada</a:t>
                      </a:r>
                    </a:p>
                  </a:txBody>
                  <a:tcPr>
                    <a:solidFill>
                      <a:srgbClr val="729FCF"/>
                    </a:solidFill>
                  </a:tcPr>
                </a:tc>
                <a:tc>
                  <a:txBody>
                    <a:bodyPr/>
                    <a:lstStyle/>
                    <a:p>
                      <a:pPr algn="ctr"/>
                      <a:r>
                        <a:rPr lang="es-ES" sz="1400" b="0" strike="noStrike" spc="-1">
                          <a:solidFill>
                            <a:srgbClr val="000000"/>
                          </a:solidFill>
                          <a:uFill>
                            <a:solidFill>
                              <a:srgbClr val="FFFFFF"/>
                            </a:solidFill>
                          </a:uFill>
                          <a:latin typeface="Arial"/>
                        </a:rPr>
                        <a:t>Obstrucción extorsiva de tránsito.</a:t>
                      </a:r>
                    </a:p>
                  </a:txBody>
                  <a:tcPr>
                    <a:solidFill>
                      <a:srgbClr val="729FCF"/>
                    </a:solidFill>
                  </a:tcPr>
                </a:tc>
                <a:tc>
                  <a:txBody>
                    <a:bodyPr/>
                    <a:lstStyle/>
                    <a:p>
                      <a:pPr algn="ctr"/>
                      <a:r>
                        <a:rPr lang="es-ES" sz="1400" b="0" strike="noStrike" spc="-1">
                          <a:solidFill>
                            <a:srgbClr val="000000"/>
                          </a:solidFill>
                          <a:uFill>
                            <a:solidFill>
                              <a:srgbClr val="FFFFFF"/>
                            </a:solidFill>
                          </a:uFill>
                          <a:latin typeface="Arial"/>
                        </a:rPr>
                        <a:t>De 06 a 08 años</a:t>
                      </a:r>
                      <a:endParaRPr lang="es-ES" sz="1400" b="0" strike="noStrike" spc="-1">
                        <a:solidFill>
                          <a:srgbClr val="000000"/>
                        </a:solidFill>
                        <a:uFill>
                          <a:solidFill>
                            <a:srgbClr val="FFFFFF"/>
                          </a:solidFill>
                        </a:uFill>
                        <a:latin typeface="Arial"/>
                        <a:ea typeface="Microsoft YaHei"/>
                      </a:endParaRPr>
                    </a:p>
                  </a:txBody>
                  <a:tcPr>
                    <a:solidFill>
                      <a:srgbClr val="729FCF"/>
                    </a:solidFill>
                  </a:tcPr>
                </a:tc>
                <a:extLst>
                  <a:ext uri="{0D108BD9-81ED-4DB2-BD59-A6C34878D82A}">
                    <a16:rowId xmlns:a16="http://schemas.microsoft.com/office/drawing/2014/main" val="10001"/>
                  </a:ext>
                </a:extLst>
              </a:tr>
              <a:tr h="513833">
                <a:tc>
                  <a:txBody>
                    <a:bodyPr/>
                    <a:lstStyle/>
                    <a:p>
                      <a:pPr algn="ctr"/>
                      <a:r>
                        <a:rPr lang="es-ES" sz="1400" b="0" strike="noStrike" spc="-1" dirty="0">
                          <a:solidFill>
                            <a:srgbClr val="000000"/>
                          </a:solidFill>
                          <a:uFill>
                            <a:solidFill>
                              <a:srgbClr val="FFFFFF"/>
                            </a:solidFill>
                          </a:uFill>
                          <a:latin typeface="Arial"/>
                        </a:rPr>
                        <a:t>10 de la Ley Contra la Delincuencia Organizada</a:t>
                      </a:r>
                    </a:p>
                  </a:txBody>
                  <a:tcPr>
                    <a:solidFill>
                      <a:srgbClr val="729FCF"/>
                    </a:solidFill>
                  </a:tcPr>
                </a:tc>
                <a:tc>
                  <a:txBody>
                    <a:bodyPr/>
                    <a:lstStyle/>
                    <a:p>
                      <a:pPr algn="ctr"/>
                      <a:r>
                        <a:rPr lang="es-ES" sz="1400" b="0" strike="noStrike" spc="-1">
                          <a:solidFill>
                            <a:srgbClr val="000000"/>
                          </a:solidFill>
                          <a:uFill>
                            <a:solidFill>
                              <a:srgbClr val="FFFFFF"/>
                            </a:solidFill>
                          </a:uFill>
                          <a:latin typeface="Arial"/>
                        </a:rPr>
                        <a:t>Exacciones intimidatorias.</a:t>
                      </a:r>
                    </a:p>
                  </a:txBody>
                  <a:tcPr>
                    <a:solidFill>
                      <a:srgbClr val="729FCF"/>
                    </a:solidFill>
                  </a:tcPr>
                </a:tc>
                <a:tc>
                  <a:txBody>
                    <a:bodyPr/>
                    <a:lstStyle/>
                    <a:p>
                      <a:pPr algn="ctr"/>
                      <a:r>
                        <a:rPr lang="es-ES" sz="1400" b="0" strike="noStrike" spc="-1">
                          <a:solidFill>
                            <a:srgbClr val="000000"/>
                          </a:solidFill>
                          <a:uFill>
                            <a:solidFill>
                              <a:srgbClr val="FFFFFF"/>
                            </a:solidFill>
                          </a:uFill>
                          <a:latin typeface="Arial"/>
                        </a:rPr>
                        <a:t>De 06 a 08 años</a:t>
                      </a:r>
                      <a:endParaRPr lang="es-ES" sz="1400" b="0" strike="noStrike" spc="-1">
                        <a:solidFill>
                          <a:srgbClr val="000000"/>
                        </a:solidFill>
                        <a:uFill>
                          <a:solidFill>
                            <a:srgbClr val="FFFFFF"/>
                          </a:solidFill>
                        </a:uFill>
                        <a:latin typeface="Arial"/>
                        <a:ea typeface="Microsoft YaHei"/>
                      </a:endParaRPr>
                    </a:p>
                  </a:txBody>
                  <a:tcPr>
                    <a:solidFill>
                      <a:srgbClr val="729FCF"/>
                    </a:solidFill>
                  </a:tcPr>
                </a:tc>
                <a:extLst>
                  <a:ext uri="{0D108BD9-81ED-4DB2-BD59-A6C34878D82A}">
                    <a16:rowId xmlns:a16="http://schemas.microsoft.com/office/drawing/2014/main" val="10002"/>
                  </a:ext>
                </a:extLst>
              </a:tr>
              <a:tr h="501429">
                <a:tc>
                  <a:txBody>
                    <a:bodyPr/>
                    <a:lstStyle/>
                    <a:p>
                      <a:pPr algn="ctr"/>
                      <a:r>
                        <a:rPr lang="es-ES" sz="1400" b="0" strike="noStrike" spc="-1" dirty="0">
                          <a:solidFill>
                            <a:srgbClr val="000000"/>
                          </a:solidFill>
                          <a:uFill>
                            <a:solidFill>
                              <a:srgbClr val="FFFFFF"/>
                            </a:solidFill>
                          </a:uFill>
                          <a:latin typeface="Arial"/>
                        </a:rPr>
                        <a:t>4 numeral 1 de la Ley Contra la Delincuencia Organizada</a:t>
                      </a:r>
                    </a:p>
                  </a:txBody>
                  <a:tcPr>
                    <a:solidFill>
                      <a:srgbClr val="729FCF"/>
                    </a:solidFill>
                  </a:tcPr>
                </a:tc>
                <a:tc>
                  <a:txBody>
                    <a:bodyPr/>
                    <a:lstStyle/>
                    <a:p>
                      <a:pPr algn="ctr"/>
                      <a:r>
                        <a:rPr lang="es-ES" sz="1400" b="0" strike="noStrike" spc="-1">
                          <a:solidFill>
                            <a:srgbClr val="000000"/>
                          </a:solidFill>
                          <a:uFill>
                            <a:solidFill>
                              <a:srgbClr val="FFFFFF"/>
                            </a:solidFill>
                          </a:uFill>
                          <a:latin typeface="Arial"/>
                        </a:rPr>
                        <a:t>Asociación Ilícita.</a:t>
                      </a:r>
                    </a:p>
                  </a:txBody>
                  <a:tcPr>
                    <a:solidFill>
                      <a:srgbClr val="729FCF"/>
                    </a:solidFill>
                  </a:tcPr>
                </a:tc>
                <a:tc>
                  <a:txBody>
                    <a:bodyPr/>
                    <a:lstStyle/>
                    <a:p>
                      <a:pPr algn="ctr"/>
                      <a:r>
                        <a:rPr lang="es-ES" sz="1400" b="0" strike="noStrike" spc="-1" dirty="0">
                          <a:solidFill>
                            <a:srgbClr val="000000"/>
                          </a:solidFill>
                          <a:uFill>
                            <a:solidFill>
                              <a:srgbClr val="FFFFFF"/>
                            </a:solidFill>
                          </a:uFill>
                          <a:latin typeface="Arial"/>
                        </a:rPr>
                        <a:t>De 06 a 08 años</a:t>
                      </a:r>
                      <a:endParaRPr lang="es-ES" sz="1400" b="0" strike="noStrike" spc="-1" dirty="0">
                        <a:solidFill>
                          <a:srgbClr val="000000"/>
                        </a:solidFill>
                        <a:uFill>
                          <a:solidFill>
                            <a:srgbClr val="FFFFFF"/>
                          </a:solidFill>
                        </a:uFill>
                        <a:latin typeface="Arial"/>
                        <a:ea typeface="Microsoft YaHei"/>
                      </a:endParaRPr>
                    </a:p>
                  </a:txBody>
                  <a:tcPr>
                    <a:solidFill>
                      <a:srgbClr val="729FCF"/>
                    </a:solidFill>
                  </a:tcPr>
                </a:tc>
                <a:extLst>
                  <a:ext uri="{0D108BD9-81ED-4DB2-BD59-A6C34878D82A}">
                    <a16:rowId xmlns:a16="http://schemas.microsoft.com/office/drawing/2014/main" val="10003"/>
                  </a:ext>
                </a:extLst>
              </a:tr>
              <a:tr h="1120842">
                <a:tc>
                  <a:txBody>
                    <a:bodyPr/>
                    <a:lstStyle/>
                    <a:p>
                      <a:pPr algn="ctr"/>
                      <a:r>
                        <a:rPr lang="es-ES" sz="1400" b="0" strike="noStrike" spc="-1" dirty="0">
                          <a:solidFill>
                            <a:srgbClr val="000000"/>
                          </a:solidFill>
                          <a:uFill>
                            <a:solidFill>
                              <a:srgbClr val="FFFFFF"/>
                            </a:solidFill>
                          </a:uFill>
                          <a:latin typeface="Arial"/>
                          <a:ea typeface="Microsoft YaHei"/>
                        </a:rPr>
                        <a:t>132 del Código Penal numerales 1 y 4 del Código Penal</a:t>
                      </a:r>
                      <a:r>
                        <a:rPr lang="es-ES" sz="1400" b="0" strike="noStrike" spc="-1" baseline="0" dirty="0">
                          <a:solidFill>
                            <a:srgbClr val="000000"/>
                          </a:solidFill>
                          <a:uFill>
                            <a:solidFill>
                              <a:srgbClr val="FFFFFF"/>
                            </a:solidFill>
                          </a:uFill>
                          <a:latin typeface="Arial"/>
                          <a:ea typeface="Microsoft YaHei"/>
                        </a:rPr>
                        <a:t> y 3 literal e.3 Ley contra la Delincuencia Organizada</a:t>
                      </a:r>
                      <a:r>
                        <a:rPr lang="es-ES" sz="1400" b="0" strike="noStrike" spc="-1" dirty="0">
                          <a:solidFill>
                            <a:srgbClr val="000000"/>
                          </a:solidFill>
                          <a:uFill>
                            <a:solidFill>
                              <a:srgbClr val="FFFFFF"/>
                            </a:solidFill>
                          </a:uFill>
                          <a:latin typeface="Arial"/>
                          <a:ea typeface="Microsoft YaHei"/>
                        </a:rPr>
                        <a:t>.</a:t>
                      </a:r>
                      <a:endParaRPr lang="es-ES" sz="1400" b="0" strike="noStrike" spc="-1" dirty="0">
                        <a:solidFill>
                          <a:srgbClr val="000000"/>
                        </a:solidFill>
                        <a:uFill>
                          <a:solidFill>
                            <a:srgbClr val="FFFFFF"/>
                          </a:solidFill>
                        </a:uFill>
                        <a:latin typeface="Arial"/>
                      </a:endParaRPr>
                    </a:p>
                  </a:txBody>
                  <a:tcPr>
                    <a:solidFill>
                      <a:srgbClr val="729FCF"/>
                    </a:solidFill>
                  </a:tcPr>
                </a:tc>
                <a:tc>
                  <a:txBody>
                    <a:bodyPr/>
                    <a:lstStyle/>
                    <a:p>
                      <a:pPr algn="ctr"/>
                      <a:r>
                        <a:rPr lang="es-ES" sz="1400" b="0" strike="noStrike" spc="-1" dirty="0">
                          <a:solidFill>
                            <a:srgbClr val="000000"/>
                          </a:solidFill>
                          <a:uFill>
                            <a:solidFill>
                              <a:srgbClr val="FFFFFF"/>
                            </a:solidFill>
                          </a:uFill>
                          <a:latin typeface="Arial"/>
                        </a:rPr>
                        <a:t>Conspiración para cometer el delito de Asesinato.</a:t>
                      </a:r>
                    </a:p>
                  </a:txBody>
                  <a:tcPr>
                    <a:solidFill>
                      <a:srgbClr val="729FCF"/>
                    </a:solidFill>
                  </a:tcPr>
                </a:tc>
                <a:tc>
                  <a:txBody>
                    <a:bodyPr/>
                    <a:lstStyle/>
                    <a:p>
                      <a:pPr algn="ctr"/>
                      <a:r>
                        <a:rPr lang="es-ES" sz="1400" b="0" strike="noStrike" spc="-1" dirty="0">
                          <a:solidFill>
                            <a:srgbClr val="000000"/>
                          </a:solidFill>
                          <a:uFill>
                            <a:solidFill>
                              <a:srgbClr val="FFFFFF"/>
                            </a:solidFill>
                          </a:uFill>
                          <a:latin typeface="Arial"/>
                        </a:rPr>
                        <a:t>De 25 a 50 años</a:t>
                      </a:r>
                      <a:endParaRPr lang="es-ES" sz="1400" b="0" strike="noStrike" spc="-1" dirty="0">
                        <a:solidFill>
                          <a:srgbClr val="000000"/>
                        </a:solidFill>
                        <a:uFill>
                          <a:solidFill>
                            <a:srgbClr val="FFFFFF"/>
                          </a:solidFill>
                        </a:uFill>
                        <a:latin typeface="Arial"/>
                        <a:ea typeface="Microsoft YaHei"/>
                      </a:endParaRPr>
                    </a:p>
                  </a:txBody>
                  <a:tcPr>
                    <a:solidFill>
                      <a:srgbClr val="729FCF"/>
                    </a:solidFill>
                  </a:tcPr>
                </a:tc>
                <a:extLst>
                  <a:ext uri="{0D108BD9-81ED-4DB2-BD59-A6C34878D82A}">
                    <a16:rowId xmlns:a16="http://schemas.microsoft.com/office/drawing/2014/main" val="10004"/>
                  </a:ext>
                </a:extLst>
              </a:tr>
              <a:tr h="707900">
                <a:tc>
                  <a:txBody>
                    <a:bodyPr/>
                    <a:lstStyle/>
                    <a:p>
                      <a:pPr algn="ctr"/>
                      <a:r>
                        <a:rPr lang="es-ES" sz="1400" b="0" strike="noStrike" spc="-1" dirty="0">
                          <a:solidFill>
                            <a:srgbClr val="000000"/>
                          </a:solidFill>
                          <a:uFill>
                            <a:solidFill>
                              <a:srgbClr val="FFFFFF"/>
                            </a:solidFill>
                          </a:uFill>
                          <a:latin typeface="Arial"/>
                        </a:rPr>
                        <a:t>6 de la Ley Contra el Femicidio y Otras Formas de Violencia Contra la Mujer</a:t>
                      </a:r>
                      <a:endParaRPr lang="es-ES" sz="1400" b="0" strike="noStrike" spc="-1" dirty="0">
                        <a:solidFill>
                          <a:srgbClr val="000000"/>
                        </a:solidFill>
                        <a:uFill>
                          <a:solidFill>
                            <a:srgbClr val="FFFFFF"/>
                          </a:solidFill>
                        </a:uFill>
                        <a:latin typeface="Arial"/>
                        <a:ea typeface="Microsoft YaHei"/>
                      </a:endParaRPr>
                    </a:p>
                  </a:txBody>
                  <a:tcPr>
                    <a:solidFill>
                      <a:srgbClr val="729FCF"/>
                    </a:solidFill>
                  </a:tcPr>
                </a:tc>
                <a:tc>
                  <a:txBody>
                    <a:bodyPr/>
                    <a:lstStyle/>
                    <a:p>
                      <a:pPr algn="ctr"/>
                      <a:r>
                        <a:rPr lang="es-ES" sz="1400" b="0" strike="noStrike" spc="-1" dirty="0">
                          <a:solidFill>
                            <a:srgbClr val="000000"/>
                          </a:solidFill>
                          <a:uFill>
                            <a:solidFill>
                              <a:srgbClr val="FFFFFF"/>
                            </a:solidFill>
                          </a:uFill>
                          <a:latin typeface="Arial"/>
                        </a:rPr>
                        <a:t>Femicidio.</a:t>
                      </a:r>
                      <a:endParaRPr lang="es-ES" sz="1400" b="0" strike="noStrike" spc="-1" dirty="0">
                        <a:solidFill>
                          <a:srgbClr val="000000"/>
                        </a:solidFill>
                        <a:uFill>
                          <a:solidFill>
                            <a:srgbClr val="FFFFFF"/>
                          </a:solidFill>
                        </a:uFill>
                        <a:latin typeface="Arial"/>
                        <a:ea typeface="Microsoft YaHei"/>
                      </a:endParaRPr>
                    </a:p>
                  </a:txBody>
                  <a:tcPr>
                    <a:solidFill>
                      <a:srgbClr val="729FCF"/>
                    </a:solidFill>
                  </a:tcPr>
                </a:tc>
                <a:tc>
                  <a:txBody>
                    <a:bodyPr/>
                    <a:lstStyle/>
                    <a:p>
                      <a:pPr algn="ctr"/>
                      <a:r>
                        <a:rPr lang="es-ES" sz="1400" b="0" strike="noStrike" spc="-1" dirty="0">
                          <a:solidFill>
                            <a:srgbClr val="000000"/>
                          </a:solidFill>
                          <a:uFill>
                            <a:solidFill>
                              <a:srgbClr val="FFFFFF"/>
                            </a:solidFill>
                          </a:uFill>
                          <a:latin typeface="Arial"/>
                        </a:rPr>
                        <a:t>De 25 a 50 años</a:t>
                      </a:r>
                      <a:endParaRPr lang="es-ES" sz="1400" b="0" strike="noStrike" spc="-1" dirty="0">
                        <a:solidFill>
                          <a:srgbClr val="000000"/>
                        </a:solidFill>
                        <a:uFill>
                          <a:solidFill>
                            <a:srgbClr val="FFFFFF"/>
                          </a:solidFill>
                        </a:uFill>
                        <a:latin typeface="Arial"/>
                        <a:ea typeface="Microsoft YaHei"/>
                      </a:endParaRPr>
                    </a:p>
                  </a:txBody>
                  <a:tcPr>
                    <a:solidFill>
                      <a:srgbClr val="729FCF"/>
                    </a:solidFill>
                  </a:tcPr>
                </a:tc>
                <a:extLst>
                  <a:ext uri="{0D108BD9-81ED-4DB2-BD59-A6C34878D82A}">
                    <a16:rowId xmlns:a16="http://schemas.microsoft.com/office/drawing/2014/main" val="10005"/>
                  </a:ext>
                </a:extLst>
              </a:tr>
              <a:tr h="524015">
                <a:tc>
                  <a:txBody>
                    <a:bodyPr/>
                    <a:lstStyle/>
                    <a:p>
                      <a:pPr algn="ctr"/>
                      <a:r>
                        <a:rPr lang="es-ES" sz="1400" b="0" strike="noStrike" spc="-1" dirty="0">
                          <a:solidFill>
                            <a:srgbClr val="000000"/>
                          </a:solidFill>
                          <a:uFill>
                            <a:solidFill>
                              <a:srgbClr val="FFFFFF"/>
                            </a:solidFill>
                          </a:uFill>
                          <a:latin typeface="+mn-lt"/>
                          <a:ea typeface="Microsoft YaHei"/>
                        </a:rPr>
                        <a:t>132 del Código Penal numerales 1 y 4 del Código Penal</a:t>
                      </a:r>
                      <a:endParaRPr lang="es-ES" sz="1400" b="0" strike="noStrike" spc="-1" dirty="0">
                        <a:solidFill>
                          <a:srgbClr val="000000"/>
                        </a:solidFill>
                        <a:uFill>
                          <a:solidFill>
                            <a:srgbClr val="FFFFFF"/>
                          </a:solidFill>
                        </a:uFill>
                        <a:latin typeface="Arial"/>
                        <a:ea typeface="Microsoft YaHei"/>
                      </a:endParaRPr>
                    </a:p>
                  </a:txBody>
                  <a:tcPr>
                    <a:solidFill>
                      <a:srgbClr val="729FCF"/>
                    </a:solidFill>
                  </a:tcPr>
                </a:tc>
                <a:tc>
                  <a:txBody>
                    <a:bodyPr/>
                    <a:lstStyle/>
                    <a:p>
                      <a:pPr algn="ctr"/>
                      <a:r>
                        <a:rPr lang="es-ES" sz="1400" b="0" strike="noStrike" spc="-1" dirty="0">
                          <a:solidFill>
                            <a:srgbClr val="000000"/>
                          </a:solidFill>
                          <a:uFill>
                            <a:solidFill>
                              <a:srgbClr val="FFFFFF"/>
                            </a:solidFill>
                          </a:uFill>
                          <a:latin typeface="Arial"/>
                          <a:ea typeface="Microsoft YaHei"/>
                        </a:rPr>
                        <a:t>Asesinato</a:t>
                      </a:r>
                    </a:p>
                  </a:txBody>
                  <a:tcPr>
                    <a:solidFill>
                      <a:srgbClr val="729FCF"/>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400" b="0" strike="noStrike" spc="-1" dirty="0">
                          <a:solidFill>
                            <a:srgbClr val="000000"/>
                          </a:solidFill>
                          <a:uFill>
                            <a:solidFill>
                              <a:srgbClr val="FFFFFF"/>
                            </a:solidFill>
                          </a:uFill>
                          <a:latin typeface="+mn-lt"/>
                        </a:rPr>
                        <a:t>De 25 a 50 años</a:t>
                      </a:r>
                      <a:endParaRPr lang="es-ES" sz="1400" b="0" strike="noStrike" spc="-1" dirty="0">
                        <a:solidFill>
                          <a:srgbClr val="000000"/>
                        </a:solidFill>
                        <a:uFill>
                          <a:solidFill>
                            <a:srgbClr val="FFFFFF"/>
                          </a:solidFill>
                        </a:uFill>
                        <a:latin typeface="+mn-lt"/>
                        <a:ea typeface="Microsoft YaHei"/>
                      </a:endParaRPr>
                    </a:p>
                    <a:p>
                      <a:pPr algn="ctr"/>
                      <a:endParaRPr lang="es-ES" sz="1400" b="0" strike="noStrike" spc="-1" dirty="0">
                        <a:solidFill>
                          <a:srgbClr val="000000"/>
                        </a:solidFill>
                        <a:uFill>
                          <a:solidFill>
                            <a:srgbClr val="FFFFFF"/>
                          </a:solidFill>
                        </a:uFill>
                        <a:latin typeface="Arial"/>
                        <a:ea typeface="Microsoft YaHei"/>
                      </a:endParaRPr>
                    </a:p>
                  </a:txBody>
                  <a:tcPr>
                    <a:solidFill>
                      <a:srgbClr val="729FCF"/>
                    </a:solidFill>
                  </a:tcPr>
                </a:tc>
                <a:extLst>
                  <a:ext uri="{0D108BD9-81ED-4DB2-BD59-A6C34878D82A}">
                    <a16:rowId xmlns:a16="http://schemas.microsoft.com/office/drawing/2014/main" val="10006"/>
                  </a:ext>
                </a:extLst>
              </a:tr>
            </a:tbl>
          </a:graphicData>
        </a:graphic>
      </p:graphicFrame>
    </p:spTree>
  </p:cSld>
  <p:clrMapOvr>
    <a:masterClrMapping/>
  </p:clrMapOvr>
  <p:transition spd="med">
    <p:blinds dir="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icture 1"/>
          <p:cNvPicPr/>
          <p:nvPr/>
        </p:nvPicPr>
        <p:blipFill>
          <a:blip r:embed="rId2" cstate="print"/>
          <a:stretch/>
        </p:blipFill>
        <p:spPr>
          <a:xfrm>
            <a:off x="1735320" y="942840"/>
            <a:ext cx="2437560" cy="2113920"/>
          </a:xfrm>
          <a:prstGeom prst="rect">
            <a:avLst/>
          </a:prstGeom>
          <a:ln>
            <a:noFill/>
          </a:ln>
        </p:spPr>
      </p:pic>
      <p:sp>
        <p:nvSpPr>
          <p:cNvPr id="194" name="CustomShape 1"/>
          <p:cNvSpPr/>
          <p:nvPr/>
        </p:nvSpPr>
        <p:spPr>
          <a:xfrm>
            <a:off x="4439640" y="2613600"/>
            <a:ext cx="3242880" cy="1181160"/>
          </a:xfrm>
          <a:prstGeom prst="rect">
            <a:avLst/>
          </a:prstGeom>
          <a:ln>
            <a:noFill/>
          </a:ln>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p:style>
      </p:sp>
      <p:sp>
        <p:nvSpPr>
          <p:cNvPr id="195" name="CustomShape 2"/>
          <p:cNvSpPr/>
          <p:nvPr/>
        </p:nvSpPr>
        <p:spPr>
          <a:xfrm>
            <a:off x="4493640" y="2887560"/>
            <a:ext cx="3139920" cy="70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2000" spc="-1">
                <a:solidFill>
                  <a:srgbClr val="000000"/>
                </a:solidFill>
                <a:uFill>
                  <a:solidFill>
                    <a:srgbClr val="FFFFFF"/>
                  </a:solidFill>
                </a:uFill>
                <a:latin typeface="Calibri"/>
                <a:ea typeface="DejaVu Sans"/>
              </a:rPr>
              <a:t>RESULTADOS DE LA INVESTIGACIÓN</a:t>
            </a:r>
            <a:endParaRPr lang="es-ES" spc="-1">
              <a:solidFill>
                <a:srgbClr val="000000"/>
              </a:solidFill>
              <a:uFill>
                <a:solidFill>
                  <a:srgbClr val="FFFFFF"/>
                </a:solidFill>
              </a:uFill>
              <a:latin typeface="Arial"/>
            </a:endParaRPr>
          </a:p>
        </p:txBody>
      </p:sp>
      <p:sp>
        <p:nvSpPr>
          <p:cNvPr id="196" name="CustomShape 3"/>
          <p:cNvSpPr/>
          <p:nvPr/>
        </p:nvSpPr>
        <p:spPr>
          <a:xfrm rot="18466800">
            <a:off x="3888120" y="2153520"/>
            <a:ext cx="491040" cy="456480"/>
          </a:xfrm>
          <a:prstGeom prst="upArrow">
            <a:avLst>
              <a:gd name="adj1" fmla="val 50000"/>
              <a:gd name="adj2" fmla="val 50000"/>
            </a:avLst>
          </a:prstGeom>
          <a:ln>
            <a:noFill/>
          </a:ln>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p:style>
      </p:sp>
      <p:sp>
        <p:nvSpPr>
          <p:cNvPr id="197" name="CustomShape 4"/>
          <p:cNvSpPr/>
          <p:nvPr/>
        </p:nvSpPr>
        <p:spPr>
          <a:xfrm>
            <a:off x="1735320" y="2407320"/>
            <a:ext cx="2075400" cy="36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pc="-1">
                <a:solidFill>
                  <a:srgbClr val="000000"/>
                </a:solidFill>
                <a:uFill>
                  <a:solidFill>
                    <a:srgbClr val="FFFFFF"/>
                  </a:solidFill>
                </a:uFill>
                <a:latin typeface="Calibri"/>
                <a:ea typeface="DejaVu Sans"/>
              </a:rPr>
              <a:t>Vidas salvadas: 07 </a:t>
            </a:r>
            <a:endParaRPr lang="es-ES" spc="-1">
              <a:solidFill>
                <a:srgbClr val="000000"/>
              </a:solidFill>
              <a:uFill>
                <a:solidFill>
                  <a:srgbClr val="FFFFFF"/>
                </a:solidFill>
              </a:uFill>
              <a:latin typeface="Arial"/>
            </a:endParaRPr>
          </a:p>
        </p:txBody>
      </p:sp>
      <p:sp>
        <p:nvSpPr>
          <p:cNvPr id="198" name="CustomShape 5"/>
          <p:cNvSpPr/>
          <p:nvPr/>
        </p:nvSpPr>
        <p:spPr>
          <a:xfrm rot="13393200">
            <a:off x="3901440" y="3856320"/>
            <a:ext cx="491040" cy="456480"/>
          </a:xfrm>
          <a:prstGeom prst="upArrow">
            <a:avLst>
              <a:gd name="adj1" fmla="val 50000"/>
              <a:gd name="adj2" fmla="val 50000"/>
            </a:avLst>
          </a:prstGeom>
          <a:ln>
            <a:noFill/>
          </a:ln>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p:style>
      </p:sp>
      <p:sp>
        <p:nvSpPr>
          <p:cNvPr id="199" name="CustomShape 6"/>
          <p:cNvSpPr/>
          <p:nvPr/>
        </p:nvSpPr>
        <p:spPr>
          <a:xfrm rot="2779800">
            <a:off x="7685400" y="2143440"/>
            <a:ext cx="491040" cy="456480"/>
          </a:xfrm>
          <a:prstGeom prst="upArrow">
            <a:avLst>
              <a:gd name="adj1" fmla="val 50000"/>
              <a:gd name="adj2" fmla="val 50000"/>
            </a:avLst>
          </a:prstGeom>
          <a:ln>
            <a:noFill/>
          </a:ln>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p:style>
      </p:sp>
      <p:sp>
        <p:nvSpPr>
          <p:cNvPr id="200" name="CustomShape 7"/>
          <p:cNvSpPr/>
          <p:nvPr/>
        </p:nvSpPr>
        <p:spPr>
          <a:xfrm rot="7599000">
            <a:off x="7751790" y="3819734"/>
            <a:ext cx="491040" cy="456480"/>
          </a:xfrm>
          <a:prstGeom prst="upArrow">
            <a:avLst>
              <a:gd name="adj1" fmla="val 50000"/>
              <a:gd name="adj2" fmla="val 50000"/>
            </a:avLst>
          </a:prstGeom>
          <a:ln>
            <a:noFill/>
          </a:ln>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p:style>
      </p:sp>
      <p:sp>
        <p:nvSpPr>
          <p:cNvPr id="201" name="CustomShape 8"/>
          <p:cNvSpPr/>
          <p:nvPr/>
        </p:nvSpPr>
        <p:spPr>
          <a:xfrm>
            <a:off x="5731680" y="2021760"/>
            <a:ext cx="491040" cy="456480"/>
          </a:xfrm>
          <a:prstGeom prst="upArrow">
            <a:avLst>
              <a:gd name="adj1" fmla="val 50000"/>
              <a:gd name="adj2" fmla="val 50000"/>
            </a:avLst>
          </a:prstGeom>
          <a:ln>
            <a:noFill/>
          </a:ln>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p:style>
      </p:sp>
      <p:pic>
        <p:nvPicPr>
          <p:cNvPr id="202" name="Picture 8"/>
          <p:cNvPicPr/>
          <p:nvPr/>
        </p:nvPicPr>
        <p:blipFill>
          <a:blip r:embed="rId3" cstate="print"/>
          <a:stretch/>
        </p:blipFill>
        <p:spPr>
          <a:xfrm>
            <a:off x="8382016" y="4464000"/>
            <a:ext cx="1928826" cy="1216800"/>
          </a:xfrm>
          <a:prstGeom prst="rect">
            <a:avLst/>
          </a:prstGeom>
          <a:ln>
            <a:noFill/>
          </a:ln>
        </p:spPr>
      </p:pic>
      <p:pic>
        <p:nvPicPr>
          <p:cNvPr id="203" name="Picture 12"/>
          <p:cNvPicPr/>
          <p:nvPr/>
        </p:nvPicPr>
        <p:blipFill>
          <a:blip r:embed="rId4" cstate="print"/>
          <a:stretch/>
        </p:blipFill>
        <p:spPr>
          <a:xfrm>
            <a:off x="2074800" y="4311720"/>
            <a:ext cx="1838520" cy="1266480"/>
          </a:xfrm>
          <a:prstGeom prst="rect">
            <a:avLst/>
          </a:prstGeom>
          <a:ln>
            <a:noFill/>
          </a:ln>
        </p:spPr>
      </p:pic>
      <p:sp>
        <p:nvSpPr>
          <p:cNvPr id="204" name="CustomShape 9"/>
          <p:cNvSpPr/>
          <p:nvPr/>
        </p:nvSpPr>
        <p:spPr>
          <a:xfrm>
            <a:off x="4617840" y="1630800"/>
            <a:ext cx="2658600" cy="36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pc="-1">
                <a:solidFill>
                  <a:srgbClr val="000000"/>
                </a:solidFill>
                <a:uFill>
                  <a:solidFill>
                    <a:srgbClr val="FFFFFF"/>
                  </a:solidFill>
                </a:uFill>
                <a:latin typeface="Calibri"/>
                <a:ea typeface="DejaVu Sans"/>
              </a:rPr>
              <a:t>08 armas de fuego</a:t>
            </a:r>
            <a:endParaRPr lang="es-ES" spc="-1">
              <a:solidFill>
                <a:srgbClr val="000000"/>
              </a:solidFill>
              <a:uFill>
                <a:solidFill>
                  <a:srgbClr val="FFFFFF"/>
                </a:solidFill>
              </a:uFill>
              <a:latin typeface="Arial"/>
            </a:endParaRPr>
          </a:p>
        </p:txBody>
      </p:sp>
      <p:sp>
        <p:nvSpPr>
          <p:cNvPr id="205" name="CustomShape 10"/>
          <p:cNvSpPr/>
          <p:nvPr/>
        </p:nvSpPr>
        <p:spPr>
          <a:xfrm>
            <a:off x="8357880" y="2071678"/>
            <a:ext cx="1820520" cy="7143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es-ES" spc="-1" dirty="0">
                <a:solidFill>
                  <a:srgbClr val="000000"/>
                </a:solidFill>
                <a:uFill>
                  <a:solidFill>
                    <a:srgbClr val="FFFFFF"/>
                  </a:solidFill>
                </a:uFill>
                <a:latin typeface="Calibri"/>
                <a:ea typeface="DejaVu Sans"/>
              </a:rPr>
              <a:t>Aprehendidos en </a:t>
            </a:r>
            <a:endParaRPr lang="es-ES" spc="-1" dirty="0">
              <a:solidFill>
                <a:srgbClr val="000000"/>
              </a:solidFill>
              <a:uFill>
                <a:solidFill>
                  <a:srgbClr val="FFFFFF"/>
                </a:solidFill>
              </a:uFill>
              <a:latin typeface="Arial"/>
            </a:endParaRPr>
          </a:p>
          <a:p>
            <a:pPr algn="ctr">
              <a:lnSpc>
                <a:spcPct val="100000"/>
              </a:lnSpc>
            </a:pPr>
            <a:r>
              <a:rPr lang="es-ES" spc="-1" dirty="0">
                <a:solidFill>
                  <a:srgbClr val="000000"/>
                </a:solidFill>
                <a:uFill>
                  <a:solidFill>
                    <a:srgbClr val="FFFFFF"/>
                  </a:solidFill>
                </a:uFill>
                <a:latin typeface="Calibri"/>
                <a:ea typeface="DejaVu Sans"/>
              </a:rPr>
              <a:t>flagrancia: 20</a:t>
            </a:r>
            <a:endParaRPr lang="es-ES" spc="-1" dirty="0">
              <a:solidFill>
                <a:srgbClr val="000000"/>
              </a:solidFill>
              <a:uFill>
                <a:solidFill>
                  <a:srgbClr val="FFFFFF"/>
                </a:solidFill>
              </a:uFill>
              <a:latin typeface="Arial"/>
            </a:endParaRPr>
          </a:p>
        </p:txBody>
      </p:sp>
      <p:sp>
        <p:nvSpPr>
          <p:cNvPr id="206" name="CustomShape 11"/>
          <p:cNvSpPr/>
          <p:nvPr/>
        </p:nvSpPr>
        <p:spPr>
          <a:xfrm>
            <a:off x="2226720" y="5654880"/>
            <a:ext cx="13928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pc="-1">
                <a:solidFill>
                  <a:srgbClr val="000000"/>
                </a:solidFill>
                <a:uFill>
                  <a:solidFill>
                    <a:srgbClr val="FFFFFF"/>
                  </a:solidFill>
                </a:uFill>
                <a:latin typeface="Calibri"/>
                <a:ea typeface="DejaVu Sans"/>
              </a:rPr>
              <a:t>Celulares: 24</a:t>
            </a:r>
            <a:endParaRPr lang="es-ES" spc="-1">
              <a:solidFill>
                <a:srgbClr val="000000"/>
              </a:solidFill>
              <a:uFill>
                <a:solidFill>
                  <a:srgbClr val="FFFFFF"/>
                </a:solidFill>
              </a:uFill>
              <a:latin typeface="Arial"/>
            </a:endParaRPr>
          </a:p>
        </p:txBody>
      </p:sp>
      <p:sp>
        <p:nvSpPr>
          <p:cNvPr id="207" name="CustomShape 12"/>
          <p:cNvSpPr/>
          <p:nvPr/>
        </p:nvSpPr>
        <p:spPr>
          <a:xfrm>
            <a:off x="8173920" y="5601960"/>
            <a:ext cx="1739520" cy="36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s-ES" spc="-1">
                <a:solidFill>
                  <a:srgbClr val="000000"/>
                </a:solidFill>
                <a:uFill>
                  <a:solidFill>
                    <a:srgbClr val="FFFFFF"/>
                  </a:solidFill>
                </a:uFill>
                <a:latin typeface="Calibri"/>
                <a:ea typeface="DejaVu Sans"/>
              </a:rPr>
              <a:t>Automóviles: 06 </a:t>
            </a:r>
            <a:endParaRPr lang="es-ES" spc="-1">
              <a:solidFill>
                <a:srgbClr val="000000"/>
              </a:solidFill>
              <a:uFill>
                <a:solidFill>
                  <a:srgbClr val="FFFFFF"/>
                </a:solidFill>
              </a:uFill>
              <a:latin typeface="Arial"/>
            </a:endParaRPr>
          </a:p>
        </p:txBody>
      </p:sp>
      <p:pic>
        <p:nvPicPr>
          <p:cNvPr id="208" name="Picture 5"/>
          <p:cNvPicPr/>
          <p:nvPr/>
        </p:nvPicPr>
        <p:blipFill>
          <a:blip r:embed="rId5" cstate="print"/>
          <a:stretch/>
        </p:blipFill>
        <p:spPr>
          <a:xfrm>
            <a:off x="4694160" y="1205640"/>
            <a:ext cx="536400" cy="423720"/>
          </a:xfrm>
          <a:prstGeom prst="rect">
            <a:avLst/>
          </a:prstGeom>
          <a:ln>
            <a:noFill/>
          </a:ln>
        </p:spPr>
      </p:pic>
      <p:pic>
        <p:nvPicPr>
          <p:cNvPr id="209" name="Picture 9"/>
          <p:cNvPicPr/>
          <p:nvPr/>
        </p:nvPicPr>
        <p:blipFill>
          <a:blip r:embed="rId6" cstate="print"/>
          <a:stretch/>
        </p:blipFill>
        <p:spPr>
          <a:xfrm>
            <a:off x="8542200" y="785794"/>
            <a:ext cx="1392480" cy="1285884"/>
          </a:xfrm>
          <a:prstGeom prst="rect">
            <a:avLst/>
          </a:prstGeom>
          <a:ln>
            <a:noFill/>
          </a:ln>
        </p:spPr>
      </p:pic>
      <p:sp>
        <p:nvSpPr>
          <p:cNvPr id="210" name="CustomShape 13"/>
          <p:cNvSpPr/>
          <p:nvPr/>
        </p:nvSpPr>
        <p:spPr>
          <a:xfrm>
            <a:off x="2411400" y="108000"/>
            <a:ext cx="7064640" cy="546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s-ES" sz="3000" spc="-1">
                <a:solidFill>
                  <a:srgbClr val="000000"/>
                </a:solidFill>
                <a:uFill>
                  <a:solidFill>
                    <a:srgbClr val="FFFFFF"/>
                  </a:solidFill>
                </a:uFill>
                <a:latin typeface="Arial"/>
                <a:ea typeface="DejaVu Sans"/>
              </a:rPr>
              <a:t>RESULTADOS DE LA INVESTIGACIÓN</a:t>
            </a:r>
            <a:endParaRPr lang="es-ES" spc="-1">
              <a:solidFill>
                <a:srgbClr val="000000"/>
              </a:solidFill>
              <a:uFill>
                <a:solidFill>
                  <a:srgbClr val="FFFFFF"/>
                </a:solidFill>
              </a:uFill>
              <a:latin typeface="Arial"/>
            </a:endParaRPr>
          </a:p>
        </p:txBody>
      </p:sp>
      <p:pic>
        <p:nvPicPr>
          <p:cNvPr id="211" name="Picture 5"/>
          <p:cNvPicPr/>
          <p:nvPr/>
        </p:nvPicPr>
        <p:blipFill>
          <a:blip r:embed="rId5" cstate="print"/>
          <a:stretch/>
        </p:blipFill>
        <p:spPr>
          <a:xfrm>
            <a:off x="5248200" y="1205640"/>
            <a:ext cx="536400" cy="423720"/>
          </a:xfrm>
          <a:prstGeom prst="rect">
            <a:avLst/>
          </a:prstGeom>
          <a:ln>
            <a:noFill/>
          </a:ln>
        </p:spPr>
      </p:pic>
      <p:pic>
        <p:nvPicPr>
          <p:cNvPr id="212" name="Picture 5"/>
          <p:cNvPicPr/>
          <p:nvPr/>
        </p:nvPicPr>
        <p:blipFill>
          <a:blip r:embed="rId7" cstate="print"/>
          <a:stretch/>
        </p:blipFill>
        <p:spPr>
          <a:xfrm>
            <a:off x="5791080" y="1223280"/>
            <a:ext cx="588240" cy="423720"/>
          </a:xfrm>
          <a:prstGeom prst="rect">
            <a:avLst/>
          </a:prstGeom>
          <a:ln>
            <a:noFill/>
          </a:ln>
        </p:spPr>
      </p:pic>
      <p:pic>
        <p:nvPicPr>
          <p:cNvPr id="213" name="Picture 5"/>
          <p:cNvPicPr/>
          <p:nvPr/>
        </p:nvPicPr>
        <p:blipFill>
          <a:blip r:embed="rId7" cstate="print"/>
          <a:stretch/>
        </p:blipFill>
        <p:spPr>
          <a:xfrm>
            <a:off x="6372840" y="1233720"/>
            <a:ext cx="588240" cy="423720"/>
          </a:xfrm>
          <a:prstGeom prst="rect">
            <a:avLst/>
          </a:prstGeom>
          <a:ln>
            <a:noFill/>
          </a:ln>
        </p:spPr>
      </p:pic>
      <p:sp>
        <p:nvSpPr>
          <p:cNvPr id="214" name="CustomShape 14"/>
          <p:cNvSpPr/>
          <p:nvPr/>
        </p:nvSpPr>
        <p:spPr>
          <a:xfrm>
            <a:off x="3091440" y="6074280"/>
            <a:ext cx="3859920" cy="78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s-ES" sz="1200" spc="-1">
                <a:solidFill>
                  <a:srgbClr val="0C206A"/>
                </a:solidFill>
                <a:uFill>
                  <a:solidFill>
                    <a:srgbClr val="FFFFFF"/>
                  </a:solidFill>
                </a:uFill>
                <a:latin typeface="Arial"/>
                <a:ea typeface="DejaVu Sans"/>
              </a:rPr>
              <a:t>FISCALÍA CONTRA EL DELITO DE EXTORSIÓN </a:t>
            </a:r>
            <a:endParaRPr lang="es-ES" spc="-1">
              <a:solidFill>
                <a:srgbClr val="000000"/>
              </a:solidFill>
              <a:uFill>
                <a:solidFill>
                  <a:srgbClr val="FFFFFF"/>
                </a:solidFill>
              </a:uFill>
              <a:latin typeface="Arial"/>
            </a:endParaRPr>
          </a:p>
        </p:txBody>
      </p:sp>
      <p:sp>
        <p:nvSpPr>
          <p:cNvPr id="24" name="23 Flecha abajo"/>
          <p:cNvSpPr/>
          <p:nvPr/>
        </p:nvSpPr>
        <p:spPr>
          <a:xfrm>
            <a:off x="5953124" y="4000504"/>
            <a:ext cx="428628" cy="428628"/>
          </a:xfrm>
          <a:prstGeom prst="downArrow">
            <a:avLst>
              <a:gd name="adj1" fmla="val 50000"/>
              <a:gd name="adj2" fmla="val 478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5" name="24 Rectángulo"/>
          <p:cNvSpPr/>
          <p:nvPr/>
        </p:nvSpPr>
        <p:spPr>
          <a:xfrm>
            <a:off x="4238612" y="4714884"/>
            <a:ext cx="3500462" cy="7858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GT" dirty="0"/>
              <a:t>16 personas que se citaran a primera declaración</a:t>
            </a:r>
          </a:p>
          <a:p>
            <a:pPr algn="ctr"/>
            <a:endParaRPr lang="es-GT" dirty="0"/>
          </a:p>
        </p:txBody>
      </p:sp>
    </p:spTree>
  </p:cSld>
  <p:clrMapOvr>
    <a:masterClrMapping/>
  </p:clrMapOvr>
  <p:transition spd="med">
    <p:blinds dir="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2286120" y="142200"/>
            <a:ext cx="7762680" cy="64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3600" spc="-1">
                <a:solidFill>
                  <a:srgbClr val="000000"/>
                </a:solidFill>
                <a:uFill>
                  <a:solidFill>
                    <a:srgbClr val="FFFFFF"/>
                  </a:solidFill>
                </a:uFill>
                <a:latin typeface="Arial"/>
                <a:ea typeface="DejaVu Sans"/>
              </a:rPr>
              <a:t>VÍCTIMAS DE EXTORSIÓN</a:t>
            </a:r>
            <a:endParaRPr lang="es-ES" spc="-1">
              <a:solidFill>
                <a:srgbClr val="000000"/>
              </a:solidFill>
              <a:uFill>
                <a:solidFill>
                  <a:srgbClr val="FFFFFF"/>
                </a:solidFill>
              </a:uFill>
              <a:latin typeface="Arial"/>
            </a:endParaRPr>
          </a:p>
        </p:txBody>
      </p:sp>
      <p:graphicFrame>
        <p:nvGraphicFramePr>
          <p:cNvPr id="216" name="Table 2"/>
          <p:cNvGraphicFramePr/>
          <p:nvPr/>
        </p:nvGraphicFramePr>
        <p:xfrm>
          <a:off x="1746120" y="833760"/>
          <a:ext cx="8136094" cy="4175280"/>
        </p:xfrm>
        <a:graphic>
          <a:graphicData uri="http://schemas.openxmlformats.org/drawingml/2006/table">
            <a:tbl>
              <a:tblPr/>
              <a:tblGrid>
                <a:gridCol w="4813695">
                  <a:extLst>
                    <a:ext uri="{9D8B030D-6E8A-4147-A177-3AD203B41FA5}">
                      <a16:colId xmlns:a16="http://schemas.microsoft.com/office/drawing/2014/main" val="20000"/>
                    </a:ext>
                  </a:extLst>
                </a:gridCol>
                <a:gridCol w="3322399">
                  <a:extLst>
                    <a:ext uri="{9D8B030D-6E8A-4147-A177-3AD203B41FA5}">
                      <a16:colId xmlns:a16="http://schemas.microsoft.com/office/drawing/2014/main" val="20001"/>
                    </a:ext>
                  </a:extLst>
                </a:gridCol>
              </a:tblGrid>
              <a:tr h="914760">
                <a:tc>
                  <a:txBody>
                    <a:bodyPr/>
                    <a:lstStyle/>
                    <a:p>
                      <a:pPr algn="ctr">
                        <a:lnSpc>
                          <a:spcPct val="100000"/>
                        </a:lnSpc>
                      </a:pPr>
                      <a:r>
                        <a:rPr lang="es-ES" sz="1800" b="1" strike="noStrike" spc="-1" dirty="0">
                          <a:solidFill>
                            <a:srgbClr val="FFFFFF"/>
                          </a:solidFill>
                          <a:uFill>
                            <a:solidFill>
                              <a:srgbClr val="FFFFFF"/>
                            </a:solidFill>
                          </a:uFill>
                          <a:latin typeface="Calibri"/>
                        </a:rPr>
                        <a:t>VÍCTIMAS</a:t>
                      </a:r>
                      <a:endParaRPr lang="es-ES"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0000"/>
                        </a:lnSpc>
                      </a:pPr>
                      <a:r>
                        <a:rPr lang="es-ES" sz="1800" b="1" strike="noStrike" spc="-1">
                          <a:solidFill>
                            <a:srgbClr val="FFFFFF"/>
                          </a:solidFill>
                          <a:uFill>
                            <a:solidFill>
                              <a:srgbClr val="FFFFFF"/>
                            </a:solidFill>
                          </a:uFill>
                          <a:latin typeface="Calibri"/>
                        </a:rPr>
                        <a:t>PANDILLA DEL BARRIO 18</a:t>
                      </a:r>
                      <a:endParaRPr lang="es-E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1160280">
                <a:tc>
                  <a:txBody>
                    <a:bodyPr/>
                    <a:lstStyle/>
                    <a:p>
                      <a:pPr algn="ctr">
                        <a:lnSpc>
                          <a:spcPct val="100000"/>
                        </a:lnSpc>
                      </a:pPr>
                      <a:r>
                        <a:rPr lang="es-ES" sz="2000" b="1" strike="noStrike" spc="-1">
                          <a:solidFill>
                            <a:srgbClr val="000000"/>
                          </a:solidFill>
                          <a:uFill>
                            <a:solidFill>
                              <a:srgbClr val="FFFFFF"/>
                            </a:solidFill>
                          </a:uFill>
                          <a:latin typeface="Calibri"/>
                        </a:rPr>
                        <a:t>TRANSPORTISTAS</a:t>
                      </a:r>
                      <a:endParaRPr lang="es-E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0000"/>
                        </a:lnSpc>
                      </a:pPr>
                      <a:r>
                        <a:rPr lang="es-ES" sz="2400" b="1" strike="noStrike" spc="-1">
                          <a:solidFill>
                            <a:srgbClr val="000000"/>
                          </a:solidFill>
                          <a:uFill>
                            <a:solidFill>
                              <a:srgbClr val="FFFFFF"/>
                            </a:solidFill>
                          </a:uFill>
                          <a:latin typeface="Calibri"/>
                        </a:rPr>
                        <a:t>03</a:t>
                      </a:r>
                      <a:endParaRPr lang="es-E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1128240">
                <a:tc>
                  <a:txBody>
                    <a:bodyPr/>
                    <a:lstStyle/>
                    <a:p>
                      <a:pPr algn="ctr">
                        <a:lnSpc>
                          <a:spcPct val="100000"/>
                        </a:lnSpc>
                      </a:pPr>
                      <a:r>
                        <a:rPr lang="es-ES" sz="2000" b="1" strike="noStrike" spc="-1">
                          <a:solidFill>
                            <a:srgbClr val="000000"/>
                          </a:solidFill>
                          <a:uFill>
                            <a:solidFill>
                              <a:srgbClr val="FFFFFF"/>
                            </a:solidFill>
                          </a:uFill>
                          <a:latin typeface="Calibri"/>
                        </a:rPr>
                        <a:t>COMERCIOS</a:t>
                      </a:r>
                      <a:endParaRPr lang="es-E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s-ES" sz="2400" b="1" strike="noStrike" spc="-1">
                          <a:solidFill>
                            <a:srgbClr val="000000"/>
                          </a:solidFill>
                          <a:uFill>
                            <a:solidFill>
                              <a:srgbClr val="FFFFFF"/>
                            </a:solidFill>
                          </a:uFill>
                          <a:latin typeface="Calibri"/>
                        </a:rPr>
                        <a:t>04</a:t>
                      </a:r>
                      <a:endParaRPr lang="es-E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972000">
                <a:tc>
                  <a:txBody>
                    <a:bodyPr/>
                    <a:lstStyle/>
                    <a:p>
                      <a:pPr algn="ctr">
                        <a:lnSpc>
                          <a:spcPct val="100000"/>
                        </a:lnSpc>
                      </a:pPr>
                      <a:r>
                        <a:rPr lang="es-ES" sz="2400" b="1" strike="noStrike" spc="-1" dirty="0">
                          <a:solidFill>
                            <a:srgbClr val="000000"/>
                          </a:solidFill>
                          <a:uFill>
                            <a:solidFill>
                              <a:srgbClr val="FFFFFF"/>
                            </a:solidFill>
                          </a:uFill>
                          <a:latin typeface="Calibri"/>
                        </a:rPr>
                        <a:t>TOTAL</a:t>
                      </a:r>
                      <a:endParaRPr lang="es-ES" sz="18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gn="ctr">
                        <a:lnSpc>
                          <a:spcPct val="100000"/>
                        </a:lnSpc>
                      </a:pPr>
                      <a:r>
                        <a:rPr lang="es-ES" sz="2400" b="1" strike="noStrike" spc="-1" dirty="0">
                          <a:solidFill>
                            <a:srgbClr val="000000"/>
                          </a:solidFill>
                          <a:uFill>
                            <a:solidFill>
                              <a:srgbClr val="FFFFFF"/>
                            </a:solidFill>
                          </a:uFill>
                          <a:latin typeface="Calibri"/>
                        </a:rPr>
                        <a:t>07</a:t>
                      </a:r>
                      <a:endParaRPr lang="es-ES"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extLst>
                  <a:ext uri="{0D108BD9-81ED-4DB2-BD59-A6C34878D82A}">
                    <a16:rowId xmlns:a16="http://schemas.microsoft.com/office/drawing/2014/main" val="10003"/>
                  </a:ext>
                </a:extLst>
              </a:tr>
            </a:tbl>
          </a:graphicData>
        </a:graphic>
      </p:graphicFrame>
      <p:pic>
        <p:nvPicPr>
          <p:cNvPr id="217" name="Picture 8"/>
          <p:cNvPicPr/>
          <p:nvPr/>
        </p:nvPicPr>
        <p:blipFill>
          <a:blip r:embed="rId2" cstate="print"/>
          <a:stretch/>
        </p:blipFill>
        <p:spPr>
          <a:xfrm>
            <a:off x="2198280" y="4419720"/>
            <a:ext cx="1851120" cy="569880"/>
          </a:xfrm>
          <a:prstGeom prst="rect">
            <a:avLst/>
          </a:prstGeom>
          <a:ln w="38160">
            <a:solidFill>
              <a:srgbClr val="000000"/>
            </a:solidFill>
            <a:miter/>
          </a:ln>
          <a:effectLst>
            <a:outerShdw blurRad="50800" dist="38100" dir="2700000" algn="tl" rotWithShape="0">
              <a:srgbClr val="000000">
                <a:alpha val="43000"/>
              </a:srgbClr>
            </a:outerShdw>
          </a:effectLst>
        </p:spPr>
      </p:pic>
      <p:pic>
        <p:nvPicPr>
          <p:cNvPr id="218" name="Picture 2"/>
          <p:cNvPicPr/>
          <p:nvPr/>
        </p:nvPicPr>
        <p:blipFill>
          <a:blip r:embed="rId3" cstate="print"/>
          <a:srcRect l="37096" t="49100"/>
          <a:stretch/>
        </p:blipFill>
        <p:spPr>
          <a:xfrm>
            <a:off x="2198280" y="2116800"/>
            <a:ext cx="1824120" cy="737640"/>
          </a:xfrm>
          <a:prstGeom prst="rect">
            <a:avLst/>
          </a:prstGeom>
          <a:ln w="38160">
            <a:solidFill>
              <a:srgbClr val="000000"/>
            </a:solidFill>
            <a:miter/>
          </a:ln>
          <a:effectLst>
            <a:outerShdw blurRad="50800" dist="38100" dir="2700000" algn="tl" rotWithShape="0">
              <a:srgbClr val="000000">
                <a:alpha val="43000"/>
              </a:srgbClr>
            </a:outerShdw>
          </a:effectLst>
        </p:spPr>
      </p:pic>
      <p:pic>
        <p:nvPicPr>
          <p:cNvPr id="219" name="Picture 6"/>
          <p:cNvPicPr/>
          <p:nvPr/>
        </p:nvPicPr>
        <p:blipFill>
          <a:blip r:embed="rId4" cstate="print"/>
          <a:srcRect t="19730"/>
          <a:stretch/>
        </p:blipFill>
        <p:spPr>
          <a:xfrm>
            <a:off x="2101440" y="3272040"/>
            <a:ext cx="2017440" cy="730800"/>
          </a:xfrm>
          <a:prstGeom prst="rect">
            <a:avLst/>
          </a:prstGeom>
          <a:ln w="38160">
            <a:solidFill>
              <a:srgbClr val="000000"/>
            </a:solidFill>
            <a:miter/>
          </a:ln>
          <a:effectLst>
            <a:outerShdw blurRad="50800" dist="38100" dir="2700000" algn="tl" rotWithShape="0">
              <a:srgbClr val="000000">
                <a:alpha val="43000"/>
              </a:srgbClr>
            </a:outerShdw>
          </a:effectLst>
        </p:spPr>
      </p:pic>
      <p:sp>
        <p:nvSpPr>
          <p:cNvPr id="220" name="CustomShape 3"/>
          <p:cNvSpPr/>
          <p:nvPr/>
        </p:nvSpPr>
        <p:spPr>
          <a:xfrm>
            <a:off x="3091440" y="6074280"/>
            <a:ext cx="3859920" cy="78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s-ES" sz="1200" spc="-1">
                <a:solidFill>
                  <a:srgbClr val="0C206A"/>
                </a:solidFill>
                <a:uFill>
                  <a:solidFill>
                    <a:srgbClr val="FFFFFF"/>
                  </a:solidFill>
                </a:uFill>
                <a:latin typeface="Arial"/>
                <a:ea typeface="DejaVu Sans"/>
              </a:rPr>
              <a:t>FISCALÍA CONTRA EL DELITO DE EXTORSIÓN </a:t>
            </a:r>
            <a:endParaRPr lang="es-ES" spc="-1">
              <a:solidFill>
                <a:srgbClr val="000000"/>
              </a:solidFill>
              <a:uFill>
                <a:solidFill>
                  <a:srgbClr val="FFFFFF"/>
                </a:solidFill>
              </a:uFill>
              <a:latin typeface="Arial"/>
            </a:endParaRPr>
          </a:p>
        </p:txBody>
      </p:sp>
    </p:spTree>
  </p:cSld>
  <p:clrMapOvr>
    <a:masterClrMapping/>
  </p:clrMapOvr>
  <p:transition spd="med">
    <p:blinds dir="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3091440" y="6074280"/>
            <a:ext cx="3641400" cy="78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s-ES" sz="1200" spc="-1">
                <a:solidFill>
                  <a:srgbClr val="0C206A"/>
                </a:solidFill>
                <a:uFill>
                  <a:solidFill>
                    <a:srgbClr val="FFFFFF"/>
                  </a:solidFill>
                </a:uFill>
                <a:latin typeface="Arial"/>
                <a:ea typeface="DejaVu Sans"/>
              </a:rPr>
              <a:t>FISCALÍA CONTRA EL DELITO DE EXTORSIÓN</a:t>
            </a:r>
            <a:endParaRPr lang="es-ES" spc="-1">
              <a:solidFill>
                <a:srgbClr val="000000"/>
              </a:solidFill>
              <a:uFill>
                <a:solidFill>
                  <a:srgbClr val="FFFFFF"/>
                </a:solidFill>
              </a:uFill>
              <a:latin typeface="Arial"/>
            </a:endParaRPr>
          </a:p>
        </p:txBody>
      </p:sp>
      <p:sp>
        <p:nvSpPr>
          <p:cNvPr id="222" name="CustomShape 2"/>
          <p:cNvSpPr/>
          <p:nvPr/>
        </p:nvSpPr>
        <p:spPr>
          <a:xfrm>
            <a:off x="1981200" y="476280"/>
            <a:ext cx="8186040" cy="116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es-ES" sz="2900" spc="-1">
                <a:solidFill>
                  <a:srgbClr val="000000"/>
                </a:solidFill>
                <a:uFill>
                  <a:solidFill>
                    <a:srgbClr val="FFFFFF"/>
                  </a:solidFill>
                </a:uFill>
                <a:latin typeface="Arial"/>
              </a:rPr>
              <a:t>RESUMEN DE LOS MEDIOS DE INVESTIGACIÓN CON LOS CUALES PRELIMINARMENTE SE CUENTE</a:t>
            </a:r>
            <a:endParaRPr lang="es-ES" spc="-1">
              <a:solidFill>
                <a:srgbClr val="000000"/>
              </a:solidFill>
              <a:uFill>
                <a:solidFill>
                  <a:srgbClr val="FFFFFF"/>
                </a:solidFill>
              </a:uFill>
              <a:latin typeface="Arial"/>
            </a:endParaRPr>
          </a:p>
        </p:txBody>
      </p:sp>
      <p:sp>
        <p:nvSpPr>
          <p:cNvPr id="223" name="CustomShape 3"/>
          <p:cNvSpPr/>
          <p:nvPr/>
        </p:nvSpPr>
        <p:spPr>
          <a:xfrm>
            <a:off x="1919640" y="1917000"/>
            <a:ext cx="8256960" cy="359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480" algn="just">
              <a:buClr>
                <a:srgbClr val="000000"/>
              </a:buClr>
              <a:buFont typeface="Arial"/>
              <a:buChar char="•"/>
            </a:pPr>
            <a:r>
              <a:rPr lang="es-ES" sz="2800" spc="-145">
                <a:solidFill>
                  <a:srgbClr val="000000"/>
                </a:solidFill>
                <a:uFill>
                  <a:solidFill>
                    <a:srgbClr val="FFFFFF"/>
                  </a:solidFill>
                </a:uFill>
                <a:latin typeface="Arial"/>
                <a:ea typeface="DejaVu Sans"/>
              </a:rPr>
              <a:t>Informes de investigación realizados por la División Nacional Contra el Desarrollo Criminal de las Pandillas (DIPANDA).</a:t>
            </a:r>
            <a:endParaRPr lang="es-ES" spc="-1">
              <a:solidFill>
                <a:srgbClr val="000000"/>
              </a:solidFill>
              <a:uFill>
                <a:solidFill>
                  <a:srgbClr val="FFFFFF"/>
                </a:solidFill>
              </a:uFill>
              <a:latin typeface="Arial"/>
            </a:endParaRPr>
          </a:p>
          <a:p>
            <a:pPr marL="457200" indent="-456480" algn="just">
              <a:buClr>
                <a:srgbClr val="000000"/>
              </a:buClr>
              <a:buFont typeface="Arial"/>
              <a:buChar char="•"/>
            </a:pPr>
            <a:r>
              <a:rPr lang="es-ES" sz="2800" spc="-145">
                <a:solidFill>
                  <a:srgbClr val="000000"/>
                </a:solidFill>
                <a:uFill>
                  <a:solidFill>
                    <a:srgbClr val="FFFFFF"/>
                  </a:solidFill>
                </a:uFill>
                <a:latin typeface="Arial"/>
                <a:ea typeface="DejaVu Sans"/>
              </a:rPr>
              <a:t>Audios obtenidos por medio del Método de Interceptación Telefónica.</a:t>
            </a:r>
            <a:endParaRPr lang="es-ES" spc="-1">
              <a:solidFill>
                <a:srgbClr val="000000"/>
              </a:solidFill>
              <a:uFill>
                <a:solidFill>
                  <a:srgbClr val="FFFFFF"/>
                </a:solidFill>
              </a:uFill>
              <a:latin typeface="Arial"/>
            </a:endParaRPr>
          </a:p>
          <a:p>
            <a:pPr marL="457200" indent="-456480" algn="just">
              <a:buClr>
                <a:srgbClr val="000000"/>
              </a:buClr>
              <a:buFont typeface="Arial"/>
              <a:buChar char="•"/>
            </a:pPr>
            <a:r>
              <a:rPr lang="es-ES" sz="2800" spc="-145">
                <a:solidFill>
                  <a:srgbClr val="000000"/>
                </a:solidFill>
                <a:uFill>
                  <a:solidFill>
                    <a:srgbClr val="FFFFFF"/>
                  </a:solidFill>
                </a:uFill>
                <a:latin typeface="Arial"/>
                <a:ea typeface="DejaVu Sans"/>
              </a:rPr>
              <a:t>Análisis Criminal.</a:t>
            </a:r>
            <a:endParaRPr lang="es-ES" spc="-1">
              <a:solidFill>
                <a:srgbClr val="000000"/>
              </a:solidFill>
              <a:uFill>
                <a:solidFill>
                  <a:srgbClr val="FFFFFF"/>
                </a:solidFill>
              </a:uFill>
              <a:latin typeface="Arial"/>
            </a:endParaRPr>
          </a:p>
          <a:p>
            <a:pPr marL="457200" indent="-456480" algn="just">
              <a:buClr>
                <a:srgbClr val="000000"/>
              </a:buClr>
              <a:buFont typeface="Arial"/>
              <a:buChar char="•"/>
            </a:pPr>
            <a:r>
              <a:rPr lang="es-ES" sz="2800" spc="-145">
                <a:solidFill>
                  <a:srgbClr val="000000"/>
                </a:solidFill>
                <a:uFill>
                  <a:solidFill>
                    <a:srgbClr val="FFFFFF"/>
                  </a:solidFill>
                </a:uFill>
                <a:latin typeface="Arial"/>
                <a:ea typeface="DejaVu Sans"/>
              </a:rPr>
              <a:t>Análisis Intercomunicacional.</a:t>
            </a:r>
            <a:endParaRPr lang="es-ES" spc="-1">
              <a:solidFill>
                <a:srgbClr val="000000"/>
              </a:solidFill>
              <a:uFill>
                <a:solidFill>
                  <a:srgbClr val="FFFFFF"/>
                </a:solidFill>
              </a:uFill>
              <a:latin typeface="Arial"/>
            </a:endParaRPr>
          </a:p>
          <a:p>
            <a:pPr marL="457200" indent="-456480" algn="just">
              <a:buClr>
                <a:srgbClr val="000000"/>
              </a:buClr>
              <a:buFont typeface="Arial"/>
              <a:buChar char="•"/>
            </a:pPr>
            <a:r>
              <a:rPr lang="es-ES" sz="2800" spc="-145">
                <a:solidFill>
                  <a:srgbClr val="000000"/>
                </a:solidFill>
                <a:uFill>
                  <a:solidFill>
                    <a:srgbClr val="FFFFFF"/>
                  </a:solidFill>
                </a:uFill>
                <a:latin typeface="Arial"/>
                <a:ea typeface="DejaVu Sans"/>
              </a:rPr>
              <a:t>Boletas de depósitos bancarios.</a:t>
            </a:r>
            <a:endParaRPr lang="es-ES" spc="-1">
              <a:solidFill>
                <a:srgbClr val="000000"/>
              </a:solidFill>
              <a:uFill>
                <a:solidFill>
                  <a:srgbClr val="FFFFFF"/>
                </a:solidFill>
              </a:uFill>
              <a:latin typeface="Arial"/>
            </a:endParaRPr>
          </a:p>
        </p:txBody>
      </p:sp>
    </p:spTree>
  </p:cSld>
  <p:clrMapOvr>
    <a:masterClrMapping/>
  </p:clrMapOvr>
  <p:transition spd="med">
    <p:blinds dir="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3091440" y="6074280"/>
            <a:ext cx="3641400" cy="78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s-ES" sz="1200" spc="-1">
                <a:solidFill>
                  <a:srgbClr val="0C206A"/>
                </a:solidFill>
                <a:uFill>
                  <a:solidFill>
                    <a:srgbClr val="FFFFFF"/>
                  </a:solidFill>
                </a:uFill>
                <a:latin typeface="Arial"/>
                <a:ea typeface="DejaVu Sans"/>
              </a:rPr>
              <a:t>FISCALÍA CONTRA EL DELITO DE EXTORSIÓN</a:t>
            </a:r>
            <a:endParaRPr lang="es-ES" spc="-1">
              <a:solidFill>
                <a:srgbClr val="000000"/>
              </a:solidFill>
              <a:uFill>
                <a:solidFill>
                  <a:srgbClr val="FFFFFF"/>
                </a:solidFill>
              </a:uFill>
              <a:latin typeface="Arial"/>
            </a:endParaRPr>
          </a:p>
        </p:txBody>
      </p:sp>
      <p:sp>
        <p:nvSpPr>
          <p:cNvPr id="225" name="CustomShape 2"/>
          <p:cNvSpPr/>
          <p:nvPr/>
        </p:nvSpPr>
        <p:spPr>
          <a:xfrm>
            <a:off x="1981200" y="476280"/>
            <a:ext cx="8186040" cy="116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r>
              <a:rPr lang="es-ES" sz="2900" spc="-1" dirty="0">
                <a:solidFill>
                  <a:srgbClr val="000000"/>
                </a:solidFill>
                <a:uFill>
                  <a:solidFill>
                    <a:srgbClr val="FFFFFF"/>
                  </a:solidFill>
                </a:uFill>
                <a:latin typeface="Arial"/>
              </a:rPr>
              <a:t>RESULTADO DEL OPERATIVO</a:t>
            </a:r>
            <a:endParaRPr lang="es-ES" spc="-1" dirty="0">
              <a:solidFill>
                <a:srgbClr val="000000"/>
              </a:solidFill>
              <a:uFill>
                <a:solidFill>
                  <a:srgbClr val="FFFFFF"/>
                </a:solidFill>
              </a:uFill>
              <a:latin typeface="Arial"/>
            </a:endParaRPr>
          </a:p>
          <a:p>
            <a:pPr algn="ctr">
              <a:lnSpc>
                <a:spcPct val="100000"/>
              </a:lnSpc>
            </a:pPr>
            <a:endParaRPr lang="es-ES" spc="-1" dirty="0">
              <a:solidFill>
                <a:srgbClr val="000000"/>
              </a:solidFill>
              <a:uFill>
                <a:solidFill>
                  <a:srgbClr val="FFFFFF"/>
                </a:solidFill>
              </a:uFill>
              <a:latin typeface="Arial"/>
            </a:endParaRPr>
          </a:p>
        </p:txBody>
      </p:sp>
      <p:sp>
        <p:nvSpPr>
          <p:cNvPr id="226" name="CustomShape 3"/>
          <p:cNvSpPr/>
          <p:nvPr/>
        </p:nvSpPr>
        <p:spPr>
          <a:xfrm>
            <a:off x="1919640" y="1917000"/>
            <a:ext cx="8256960" cy="359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480" algn="just">
              <a:buClr>
                <a:srgbClr val="000000"/>
              </a:buClr>
              <a:buFont typeface="Arial"/>
              <a:buChar char="•"/>
            </a:pPr>
            <a:r>
              <a:rPr lang="es-ES" spc="-1" dirty="0">
                <a:solidFill>
                  <a:srgbClr val="000000"/>
                </a:solidFill>
                <a:uFill>
                  <a:solidFill>
                    <a:srgbClr val="FFFFFF"/>
                  </a:solidFill>
                </a:uFill>
                <a:latin typeface="Arial"/>
              </a:rPr>
              <a:t>21 Diligencias de Allanamiento, Inspección, Registro y Secuestro</a:t>
            </a:r>
          </a:p>
          <a:p>
            <a:pPr marL="457200" indent="-456480" algn="just">
              <a:buClr>
                <a:srgbClr val="000000"/>
              </a:buClr>
              <a:buFont typeface="Arial"/>
              <a:buChar char="•"/>
            </a:pPr>
            <a:r>
              <a:rPr lang="es-ES" spc="-1" dirty="0">
                <a:solidFill>
                  <a:srgbClr val="000000"/>
                </a:solidFill>
                <a:uFill>
                  <a:solidFill>
                    <a:srgbClr val="FFFFFF"/>
                  </a:solidFill>
                </a:uFill>
                <a:latin typeface="Arial"/>
              </a:rPr>
              <a:t>16 Citaciones a Primera Declaración, personas privadas de libertad</a:t>
            </a:r>
          </a:p>
          <a:p>
            <a:pPr marL="457200" indent="-456480" algn="just">
              <a:buClr>
                <a:srgbClr val="000000"/>
              </a:buClr>
              <a:buFont typeface="Arial"/>
              <a:buChar char="•"/>
            </a:pPr>
            <a:r>
              <a:rPr lang="es-ES" spc="-1" dirty="0">
                <a:solidFill>
                  <a:srgbClr val="000000"/>
                </a:solidFill>
                <a:uFill>
                  <a:solidFill>
                    <a:srgbClr val="FFFFFF"/>
                  </a:solidFill>
                </a:uFill>
                <a:latin typeface="Arial"/>
              </a:rPr>
              <a:t>03 Teléfonos incautados</a:t>
            </a:r>
          </a:p>
        </p:txBody>
      </p:sp>
      <p:pic>
        <p:nvPicPr>
          <p:cNvPr id="5" name="Imagen 4"/>
          <p:cNvPicPr>
            <a:picLocks noChangeAspect="1"/>
          </p:cNvPicPr>
          <p:nvPr/>
        </p:nvPicPr>
        <p:blipFill>
          <a:blip r:embed="rId2"/>
          <a:stretch>
            <a:fillRect/>
          </a:stretch>
        </p:blipFill>
        <p:spPr>
          <a:xfrm>
            <a:off x="2855641" y="3068960"/>
            <a:ext cx="4772851" cy="3162300"/>
          </a:xfrm>
          <a:prstGeom prst="rect">
            <a:avLst/>
          </a:prstGeom>
        </p:spPr>
      </p:pic>
    </p:spTree>
  </p:cSld>
  <p:clrMapOvr>
    <a:masterClrMapping/>
  </p:clrMapOvr>
  <p:transition spd="med">
    <p:blinds dir="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1981200" y="1296000"/>
            <a:ext cx="8228880" cy="460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s-ES" sz="2400" spc="-145" dirty="0">
              <a:solidFill>
                <a:srgbClr val="000000"/>
              </a:solidFill>
              <a:uFill>
                <a:solidFill>
                  <a:srgbClr val="FFFFFF"/>
                </a:solidFill>
              </a:uFill>
              <a:latin typeface="Arial"/>
              <a:ea typeface="Arial"/>
            </a:endParaRPr>
          </a:p>
          <a:p>
            <a:pPr algn="just">
              <a:lnSpc>
                <a:spcPct val="100000"/>
              </a:lnSpc>
            </a:pPr>
            <a:endParaRPr lang="es-ES" sz="2400" spc="-145" dirty="0">
              <a:solidFill>
                <a:srgbClr val="000000"/>
              </a:solidFill>
              <a:uFill>
                <a:solidFill>
                  <a:srgbClr val="FFFFFF"/>
                </a:solidFill>
              </a:uFill>
              <a:latin typeface="Arial"/>
              <a:ea typeface="Arial"/>
            </a:endParaRPr>
          </a:p>
          <a:p>
            <a:pPr algn="just">
              <a:lnSpc>
                <a:spcPct val="100000"/>
              </a:lnSpc>
            </a:pPr>
            <a:endParaRPr lang="es-ES" sz="2400" spc="-145" dirty="0">
              <a:solidFill>
                <a:srgbClr val="000000"/>
              </a:solidFill>
              <a:uFill>
                <a:solidFill>
                  <a:srgbClr val="FFFFFF"/>
                </a:solidFill>
              </a:uFill>
              <a:latin typeface="Arial"/>
              <a:ea typeface="Arial"/>
            </a:endParaRPr>
          </a:p>
          <a:p>
            <a:pPr algn="just">
              <a:lnSpc>
                <a:spcPct val="100000"/>
              </a:lnSpc>
            </a:pPr>
            <a:r>
              <a:rPr lang="es-ES" sz="2400" spc="-145" dirty="0">
                <a:solidFill>
                  <a:srgbClr val="000000"/>
                </a:solidFill>
                <a:uFill>
                  <a:solidFill>
                    <a:srgbClr val="FFFFFF"/>
                  </a:solidFill>
                </a:uFill>
                <a:latin typeface="Arial"/>
                <a:ea typeface="Arial"/>
              </a:rPr>
              <a:t>Como parte del proyecto de persecución penal estratégica en contra de la Clica Crazy Gangster de la Pandilla del Barrio 18, se ha podido establecer que tiene como principal actividad el cobro ilegal de dinero denominado extorsión a los propietarios de buses de transporte colectivo, urbano y extra urbano y comercios dentro del perímetro de los sectores mencionados.</a:t>
            </a:r>
            <a:endParaRPr lang="es-ES" sz="2400" spc="-1" dirty="0">
              <a:solidFill>
                <a:srgbClr val="000000"/>
              </a:solidFill>
              <a:uFill>
                <a:solidFill>
                  <a:srgbClr val="FFFFFF"/>
                </a:solidFill>
              </a:uFill>
              <a:latin typeface="Arial"/>
            </a:endParaRPr>
          </a:p>
        </p:txBody>
      </p:sp>
      <p:sp>
        <p:nvSpPr>
          <p:cNvPr id="158" name="CustomShape 2"/>
          <p:cNvSpPr/>
          <p:nvPr/>
        </p:nvSpPr>
        <p:spPr>
          <a:xfrm>
            <a:off x="3091440" y="6074280"/>
            <a:ext cx="3641400" cy="78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s-ES" sz="1200" spc="-1" dirty="0">
                <a:solidFill>
                  <a:srgbClr val="0C206A"/>
                </a:solidFill>
                <a:uFill>
                  <a:solidFill>
                    <a:srgbClr val="FFFFFF"/>
                  </a:solidFill>
                </a:uFill>
                <a:latin typeface="Arial"/>
                <a:ea typeface="DejaVu Sans"/>
              </a:rPr>
              <a:t>FISCALÍA CONTRA EL DELITO DE EXTORSIÓN</a:t>
            </a:r>
            <a:endParaRPr lang="es-ES" spc="-1" dirty="0">
              <a:solidFill>
                <a:srgbClr val="000000"/>
              </a:solidFill>
              <a:uFill>
                <a:solidFill>
                  <a:srgbClr val="FFFFFF"/>
                </a:solidFill>
              </a:uFill>
              <a:latin typeface="Arial"/>
            </a:endParaRPr>
          </a:p>
        </p:txBody>
      </p:sp>
      <p:sp>
        <p:nvSpPr>
          <p:cNvPr id="159" name="CustomShape 3"/>
          <p:cNvSpPr/>
          <p:nvPr/>
        </p:nvSpPr>
        <p:spPr>
          <a:xfrm>
            <a:off x="2524080" y="450720"/>
            <a:ext cx="714312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algn="ctr"/>
            <a:r>
              <a:rPr lang="es-ES" sz="4800" spc="-1" dirty="0">
                <a:solidFill>
                  <a:srgbClr val="000000"/>
                </a:solidFill>
                <a:uFill>
                  <a:solidFill>
                    <a:srgbClr val="FFFFFF"/>
                  </a:solidFill>
                </a:uFill>
                <a:latin typeface="Arial"/>
                <a:ea typeface="DejaVu Sans"/>
              </a:rPr>
              <a:t>ANTECEDENTES</a:t>
            </a:r>
            <a:endParaRPr lang="es-ES" spc="-1" dirty="0">
              <a:solidFill>
                <a:srgbClr val="000000"/>
              </a:solidFill>
              <a:uFill>
                <a:solidFill>
                  <a:srgbClr val="FFFFFF"/>
                </a:solidFill>
              </a:uFill>
              <a:latin typeface="Arial"/>
            </a:endParaRPr>
          </a:p>
        </p:txBody>
      </p:sp>
    </p:spTree>
  </p:cSld>
  <p:clrMapOvr>
    <a:masterClrMapping/>
  </p:clrMapOvr>
  <p:transition spd="med">
    <p:blinds dir="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1981200" y="501480"/>
            <a:ext cx="8186040" cy="116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3600" spc="-1" dirty="0">
                <a:solidFill>
                  <a:srgbClr val="000000"/>
                </a:solidFill>
                <a:uFill>
                  <a:solidFill>
                    <a:srgbClr val="FFFFFF"/>
                  </a:solidFill>
                </a:uFill>
                <a:latin typeface="Arial"/>
              </a:rPr>
              <a:t>HIPÓTESIS CONSTRUIDA DURANTE LA INVESTIGACIÓN</a:t>
            </a:r>
            <a:endParaRPr lang="es-ES" spc="-1" dirty="0">
              <a:solidFill>
                <a:srgbClr val="000000"/>
              </a:solidFill>
              <a:uFill>
                <a:solidFill>
                  <a:srgbClr val="FFFFFF"/>
                </a:solidFill>
              </a:uFill>
              <a:latin typeface="Arial"/>
            </a:endParaRPr>
          </a:p>
        </p:txBody>
      </p:sp>
      <p:sp>
        <p:nvSpPr>
          <p:cNvPr id="163" name="CustomShape 2"/>
          <p:cNvSpPr/>
          <p:nvPr/>
        </p:nvSpPr>
        <p:spPr>
          <a:xfrm>
            <a:off x="1945560" y="2084760"/>
            <a:ext cx="8256960" cy="379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480" algn="just">
              <a:buClr>
                <a:srgbClr val="000000"/>
              </a:buClr>
              <a:buFont typeface="Arial"/>
              <a:buChar char="•"/>
            </a:pPr>
            <a:r>
              <a:rPr lang="es-ES" sz="2800" spc="-145" dirty="0">
                <a:solidFill>
                  <a:srgbClr val="000000"/>
                </a:solidFill>
                <a:uFill>
                  <a:solidFill>
                    <a:srgbClr val="FFFFFF"/>
                  </a:solidFill>
                </a:uFill>
                <a:latin typeface="Arial"/>
                <a:ea typeface="DejaVu Sans"/>
              </a:rPr>
              <a:t>Se establece que la Clica Los Crazy Gangster (LCG) del Barrio 18 es la encargada de realizar los cobros ilícitos denominados extorsión a los distintos propietarios de transporte público y comercios, fijándoles una cuota de manera semanal, por la cantidad Q.500.00, a Q.4,000.00, derivado de esto el total exigido asciende a la cantidad de Q.150,000.00.</a:t>
            </a:r>
            <a:endParaRPr lang="es-ES" spc="-1" dirty="0">
              <a:solidFill>
                <a:srgbClr val="000000"/>
              </a:solidFill>
              <a:uFill>
                <a:solidFill>
                  <a:srgbClr val="FFFFFF"/>
                </a:solidFill>
              </a:uFill>
              <a:latin typeface="Arial"/>
            </a:endParaRPr>
          </a:p>
        </p:txBody>
      </p:sp>
      <p:sp>
        <p:nvSpPr>
          <p:cNvPr id="164" name="CustomShape 3"/>
          <p:cNvSpPr/>
          <p:nvPr/>
        </p:nvSpPr>
        <p:spPr>
          <a:xfrm>
            <a:off x="3091440" y="6074280"/>
            <a:ext cx="3641400" cy="78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s-ES" sz="1200" spc="-1" dirty="0">
                <a:solidFill>
                  <a:srgbClr val="0C206A"/>
                </a:solidFill>
                <a:uFill>
                  <a:solidFill>
                    <a:srgbClr val="FFFFFF"/>
                  </a:solidFill>
                </a:uFill>
                <a:latin typeface="Arial"/>
                <a:ea typeface="DejaVu Sans"/>
              </a:rPr>
              <a:t>FISCALÍA CONTRA EL DELITO DE EXTORSIÓN</a:t>
            </a:r>
            <a:endParaRPr lang="es-ES" spc="-1" dirty="0">
              <a:solidFill>
                <a:srgbClr val="000000"/>
              </a:solidFill>
              <a:uFill>
                <a:solidFill>
                  <a:srgbClr val="FFFFFF"/>
                </a:solidFill>
              </a:uFill>
              <a:latin typeface="Arial"/>
            </a:endParaRPr>
          </a:p>
        </p:txBody>
      </p:sp>
    </p:spTree>
  </p:cSld>
  <p:clrMapOvr>
    <a:masterClrMapping/>
  </p:clrMapOvr>
  <p:transition spd="med">
    <p:blinds dir="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3091440" y="6074280"/>
            <a:ext cx="3641400" cy="78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s-ES" sz="1200" spc="-1" dirty="0">
                <a:solidFill>
                  <a:srgbClr val="0C206A"/>
                </a:solidFill>
                <a:uFill>
                  <a:solidFill>
                    <a:srgbClr val="FFFFFF"/>
                  </a:solidFill>
                </a:uFill>
                <a:latin typeface="Arial"/>
                <a:ea typeface="DejaVu Sans"/>
              </a:rPr>
              <a:t>FISCALÍA CONTRA EL DELITO DE EXTORSIÓN</a:t>
            </a:r>
            <a:endParaRPr lang="es-ES" spc="-1" dirty="0">
              <a:solidFill>
                <a:srgbClr val="000000"/>
              </a:solidFill>
              <a:uFill>
                <a:solidFill>
                  <a:srgbClr val="FFFFFF"/>
                </a:solidFill>
              </a:uFill>
              <a:latin typeface="Arial"/>
            </a:endParaRPr>
          </a:p>
        </p:txBody>
      </p:sp>
      <p:sp>
        <p:nvSpPr>
          <p:cNvPr id="169" name="CustomShape 2"/>
          <p:cNvSpPr/>
          <p:nvPr/>
        </p:nvSpPr>
        <p:spPr>
          <a:xfrm>
            <a:off x="2094600" y="540000"/>
            <a:ext cx="80020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2800" b="1" spc="-1" dirty="0">
                <a:solidFill>
                  <a:srgbClr val="000000"/>
                </a:solidFill>
                <a:uFill>
                  <a:solidFill>
                    <a:srgbClr val="FFFFFF"/>
                  </a:solidFill>
                </a:uFill>
                <a:latin typeface="Arial"/>
                <a:ea typeface="DejaVu Sans"/>
              </a:rPr>
              <a:t>CONSPIRACIÓN PARA COMETER EL DELITO DE ASESINATO A UN INTEGRANTE DE LA MARA SALVATRUCHA</a:t>
            </a:r>
            <a:endParaRPr lang="es-ES" sz="2800" b="1" spc="-1" dirty="0">
              <a:solidFill>
                <a:srgbClr val="000000"/>
              </a:solidFill>
              <a:uFill>
                <a:solidFill>
                  <a:srgbClr val="FFFFFF"/>
                </a:solidFill>
              </a:uFill>
              <a:latin typeface="Arial"/>
            </a:endParaRPr>
          </a:p>
        </p:txBody>
      </p:sp>
      <p:sp>
        <p:nvSpPr>
          <p:cNvPr id="170" name="CustomShape 3"/>
          <p:cNvSpPr/>
          <p:nvPr/>
        </p:nvSpPr>
        <p:spPr>
          <a:xfrm>
            <a:off x="1956000" y="1214422"/>
            <a:ext cx="8228880" cy="399009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s-ES" sz="2400" spc="-1" dirty="0">
              <a:solidFill>
                <a:srgbClr val="000000"/>
              </a:solidFill>
              <a:uFill>
                <a:solidFill>
                  <a:srgbClr val="FFFFFF"/>
                </a:solidFill>
              </a:uFill>
              <a:latin typeface="Arial"/>
              <a:ea typeface="Microsoft YaHei"/>
            </a:endParaRPr>
          </a:p>
          <a:p>
            <a:pPr algn="just">
              <a:lnSpc>
                <a:spcPct val="100000"/>
              </a:lnSpc>
            </a:pPr>
            <a:endParaRPr lang="es-ES" sz="2400" spc="-1" dirty="0">
              <a:solidFill>
                <a:srgbClr val="000000"/>
              </a:solidFill>
              <a:uFill>
                <a:solidFill>
                  <a:srgbClr val="FFFFFF"/>
                </a:solidFill>
              </a:uFill>
              <a:latin typeface="Arial"/>
              <a:ea typeface="Microsoft YaHei"/>
            </a:endParaRPr>
          </a:p>
          <a:p>
            <a:pPr algn="just">
              <a:lnSpc>
                <a:spcPct val="100000"/>
              </a:lnSpc>
            </a:pPr>
            <a:r>
              <a:rPr lang="es-ES" sz="2400" spc="-1" dirty="0">
                <a:solidFill>
                  <a:srgbClr val="000000"/>
                </a:solidFill>
                <a:uFill>
                  <a:solidFill>
                    <a:srgbClr val="FFFFFF"/>
                  </a:solidFill>
                </a:uFill>
                <a:latin typeface="Arial"/>
                <a:ea typeface="Microsoft YaHei"/>
              </a:rPr>
              <a:t>En las fechas 21, 23, 25, 26 y 27 de julio del año 2019, integrantes de esta organización criminal, planifican un atentado en contra de un presunto integrante de la pandilla rival Mara Salvatrucha (MS) que operan en el sector conocido como aldea El Pedregal, del municipio de Amatitlán, el mismo era coordinado por los Ranfleros de la Pandilla que se encuentran privados de libertad y son conocidos con los alias de</a:t>
            </a:r>
            <a:r>
              <a:rPr lang="es-ES" sz="2400" b="1" spc="-1" dirty="0">
                <a:solidFill>
                  <a:srgbClr val="000000"/>
                </a:solidFill>
                <a:uFill>
                  <a:solidFill>
                    <a:srgbClr val="FFFFFF"/>
                  </a:solidFill>
                </a:uFill>
                <a:latin typeface="Arial"/>
                <a:ea typeface="Microsoft YaHei"/>
              </a:rPr>
              <a:t> VIEJO ZACAPA, VENADO </a:t>
            </a:r>
            <a:r>
              <a:rPr lang="es-ES" sz="2400" spc="-1" dirty="0">
                <a:solidFill>
                  <a:srgbClr val="000000"/>
                </a:solidFill>
                <a:uFill>
                  <a:solidFill>
                    <a:srgbClr val="FFFFFF"/>
                  </a:solidFill>
                </a:uFill>
                <a:latin typeface="Arial"/>
                <a:ea typeface="Microsoft YaHei"/>
              </a:rPr>
              <a:t>y </a:t>
            </a:r>
            <a:r>
              <a:rPr lang="es-ES" sz="2400" b="1" spc="-1" dirty="0">
                <a:solidFill>
                  <a:srgbClr val="000000"/>
                </a:solidFill>
                <a:uFill>
                  <a:solidFill>
                    <a:srgbClr val="FFFFFF"/>
                  </a:solidFill>
                </a:uFill>
                <a:latin typeface="Arial"/>
                <a:ea typeface="Microsoft YaHei"/>
              </a:rPr>
              <a:t>HAPPY</a:t>
            </a:r>
            <a:r>
              <a:rPr lang="es-ES" sz="2400" spc="-1" dirty="0">
                <a:solidFill>
                  <a:srgbClr val="000000"/>
                </a:solidFill>
                <a:uFill>
                  <a:solidFill>
                    <a:srgbClr val="FFFFFF"/>
                  </a:solidFill>
                </a:uFill>
                <a:latin typeface="Arial"/>
                <a:ea typeface="Microsoft YaHei"/>
              </a:rPr>
              <a:t>, estos </a:t>
            </a:r>
            <a:r>
              <a:rPr lang="es-ES" sz="2400" spc="-1" dirty="0">
                <a:solidFill>
                  <a:srgbClr val="000000"/>
                </a:solidFill>
                <a:uFill>
                  <a:solidFill>
                    <a:srgbClr val="FFFFFF"/>
                  </a:solidFill>
                </a:uFill>
                <a:ea typeface="Microsoft YaHei"/>
              </a:rPr>
              <a:t>dan órdenes al pandillero que se encuentra en las calles alias </a:t>
            </a:r>
            <a:r>
              <a:rPr lang="es-ES" sz="2400" b="1" spc="-1" dirty="0">
                <a:solidFill>
                  <a:srgbClr val="000000"/>
                </a:solidFill>
                <a:uFill>
                  <a:solidFill>
                    <a:srgbClr val="FFFFFF"/>
                  </a:solidFill>
                </a:uFill>
                <a:ea typeface="Microsoft YaHei"/>
              </a:rPr>
              <a:t>CHERO</a:t>
            </a:r>
            <a:r>
              <a:rPr lang="es-ES" sz="2400" spc="-1" dirty="0">
                <a:solidFill>
                  <a:srgbClr val="000000"/>
                </a:solidFill>
                <a:uFill>
                  <a:solidFill>
                    <a:srgbClr val="FFFFFF"/>
                  </a:solidFill>
                </a:uFill>
                <a:ea typeface="Microsoft YaHei"/>
              </a:rPr>
              <a:t>, quien será el encargado de organizar y ejecutar dicho atentado.</a:t>
            </a:r>
            <a:endParaRPr lang="es-ES" sz="2400" spc="-1" dirty="0">
              <a:solidFill>
                <a:srgbClr val="000000"/>
              </a:solidFill>
              <a:uFill>
                <a:solidFill>
                  <a:srgbClr val="FFFFFF"/>
                </a:solidFill>
              </a:uFill>
              <a:latin typeface="Arial"/>
            </a:endParaRPr>
          </a:p>
          <a:p>
            <a:pPr algn="just">
              <a:lnSpc>
                <a:spcPct val="100000"/>
              </a:lnSpc>
            </a:pPr>
            <a:endParaRPr lang="es-ES" spc="-1" dirty="0">
              <a:solidFill>
                <a:srgbClr val="000000"/>
              </a:solidFill>
              <a:uFill>
                <a:solidFill>
                  <a:srgbClr val="FFFFFF"/>
                </a:solidFill>
              </a:uFill>
              <a:latin typeface="Arial"/>
            </a:endParaRPr>
          </a:p>
          <a:p>
            <a:pPr algn="just">
              <a:lnSpc>
                <a:spcPct val="100000"/>
              </a:lnSpc>
            </a:pPr>
            <a:endParaRPr lang="es-ES" spc="-1" dirty="0">
              <a:solidFill>
                <a:srgbClr val="000000"/>
              </a:solidFill>
              <a:uFill>
                <a:solidFill>
                  <a:srgbClr val="FFFFFF"/>
                </a:solidFill>
              </a:uFill>
              <a:latin typeface="Arial"/>
            </a:endParaRPr>
          </a:p>
          <a:p>
            <a:pPr algn="just">
              <a:lnSpc>
                <a:spcPct val="100000"/>
              </a:lnSpc>
            </a:pPr>
            <a:endParaRPr lang="es-ES" spc="-1" dirty="0">
              <a:solidFill>
                <a:srgbClr val="000000"/>
              </a:solidFill>
              <a:uFill>
                <a:solidFill>
                  <a:srgbClr val="FFFFFF"/>
                </a:solidFill>
              </a:uFill>
              <a:latin typeface="Arial"/>
            </a:endParaRPr>
          </a:p>
        </p:txBody>
      </p:sp>
    </p:spTree>
  </p:cSld>
  <p:clrMapOvr>
    <a:masterClrMapping/>
  </p:clrMapOvr>
  <p:transition spd="med">
    <p:blinds dir="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171 Imagen"/>
          <p:cNvPicPr/>
          <p:nvPr/>
        </p:nvPicPr>
        <p:blipFill>
          <a:blip r:embed="rId2"/>
          <a:stretch/>
        </p:blipFill>
        <p:spPr>
          <a:xfrm>
            <a:off x="2309786" y="1428736"/>
            <a:ext cx="2706480" cy="3527640"/>
          </a:xfrm>
          <a:prstGeom prst="rect">
            <a:avLst/>
          </a:prstGeom>
          <a:ln w="36000">
            <a:solidFill>
              <a:srgbClr val="000000"/>
            </a:solidFill>
            <a:round/>
          </a:ln>
        </p:spPr>
      </p:pic>
      <p:pic>
        <p:nvPicPr>
          <p:cNvPr id="173" name="Forma1"/>
          <p:cNvPicPr/>
          <p:nvPr/>
        </p:nvPicPr>
        <p:blipFill>
          <a:blip r:embed="rId3"/>
          <a:stretch/>
        </p:blipFill>
        <p:spPr>
          <a:xfrm>
            <a:off x="5400480" y="1440000"/>
            <a:ext cx="4763160" cy="2519640"/>
          </a:xfrm>
          <a:prstGeom prst="rect">
            <a:avLst/>
          </a:prstGeom>
          <a:ln w="36000">
            <a:solidFill>
              <a:srgbClr val="000000"/>
            </a:solidFill>
            <a:round/>
          </a:ln>
        </p:spPr>
      </p:pic>
      <p:sp>
        <p:nvSpPr>
          <p:cNvPr id="4" name="3 Rectángulo"/>
          <p:cNvSpPr/>
          <p:nvPr/>
        </p:nvSpPr>
        <p:spPr>
          <a:xfrm>
            <a:off x="6096000" y="4357695"/>
            <a:ext cx="3643338" cy="1200329"/>
          </a:xfrm>
          <a:prstGeom prst="rect">
            <a:avLst/>
          </a:prstGeom>
        </p:spPr>
        <p:txBody>
          <a:bodyPr wrap="square">
            <a:spAutoFit/>
          </a:bodyPr>
          <a:lstStyle/>
          <a:p>
            <a:pPr algn="just"/>
            <a:r>
              <a:rPr lang="es-ES" spc="-1" dirty="0">
                <a:solidFill>
                  <a:srgbClr val="000000"/>
                </a:solidFill>
                <a:uFill>
                  <a:solidFill>
                    <a:srgbClr val="FFFFFF"/>
                  </a:solidFill>
                </a:uFill>
                <a:ea typeface="Microsoft YaHei"/>
              </a:rPr>
              <a:t>Se logra la aprehensión de Edguín Dagoberto Godoy, quien seria el encargado de trasladar el arma para realizar el atentado </a:t>
            </a:r>
            <a:endParaRPr lang="es-GT" dirty="0"/>
          </a:p>
        </p:txBody>
      </p:sp>
      <p:sp>
        <p:nvSpPr>
          <p:cNvPr id="5" name="4 Rectángulo"/>
          <p:cNvSpPr/>
          <p:nvPr/>
        </p:nvSpPr>
        <p:spPr>
          <a:xfrm>
            <a:off x="3167042" y="1928802"/>
            <a:ext cx="100013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Tree>
  </p:cSld>
  <p:clrMapOvr>
    <a:masterClrMapping/>
  </p:clrMapOvr>
  <p:transition spd="med">
    <p:blinds dir="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1900920" y="1390320"/>
            <a:ext cx="8351640" cy="432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s-ES" sz="2400" spc="-1" dirty="0">
              <a:solidFill>
                <a:srgbClr val="000000"/>
              </a:solidFill>
              <a:uFill>
                <a:solidFill>
                  <a:srgbClr val="FFFFFF"/>
                </a:solidFill>
              </a:uFill>
              <a:latin typeface="Arial"/>
              <a:ea typeface="Microsoft YaHei"/>
            </a:endParaRPr>
          </a:p>
          <a:p>
            <a:pPr algn="just">
              <a:lnSpc>
                <a:spcPct val="100000"/>
              </a:lnSpc>
            </a:pPr>
            <a:r>
              <a:rPr lang="es-ES" sz="2400" spc="-1" dirty="0">
                <a:solidFill>
                  <a:srgbClr val="000000"/>
                </a:solidFill>
                <a:uFill>
                  <a:solidFill>
                    <a:srgbClr val="FFFFFF"/>
                  </a:solidFill>
                </a:uFill>
                <a:latin typeface="Arial"/>
                <a:ea typeface="Microsoft YaHei"/>
              </a:rPr>
              <a:t>En los días del 22 al 29 de junio de 2019 alias </a:t>
            </a:r>
            <a:r>
              <a:rPr lang="es-ES" sz="2400" b="1" spc="-1" dirty="0">
                <a:solidFill>
                  <a:srgbClr val="000000"/>
                </a:solidFill>
                <a:uFill>
                  <a:solidFill>
                    <a:srgbClr val="FFFFFF"/>
                  </a:solidFill>
                </a:uFill>
                <a:latin typeface="Arial"/>
                <a:ea typeface="Microsoft YaHei"/>
              </a:rPr>
              <a:t>“TROBOL”</a:t>
            </a:r>
            <a:r>
              <a:rPr lang="es-ES" sz="2400" spc="-1" dirty="0">
                <a:solidFill>
                  <a:srgbClr val="000000"/>
                </a:solidFill>
                <a:uFill>
                  <a:solidFill>
                    <a:srgbClr val="FFFFFF"/>
                  </a:solidFill>
                </a:uFill>
                <a:latin typeface="Arial"/>
                <a:ea typeface="Microsoft YaHei"/>
              </a:rPr>
              <a:t>, alias </a:t>
            </a:r>
            <a:r>
              <a:rPr lang="es-ES" sz="2400" b="1" spc="-1" dirty="0">
                <a:solidFill>
                  <a:srgbClr val="000000"/>
                </a:solidFill>
                <a:uFill>
                  <a:solidFill>
                    <a:srgbClr val="FFFFFF"/>
                  </a:solidFill>
                </a:uFill>
                <a:latin typeface="Arial"/>
                <a:ea typeface="Microsoft YaHei"/>
              </a:rPr>
              <a:t>“GASPER” </a:t>
            </a:r>
            <a:r>
              <a:rPr lang="es-ES" sz="2400" spc="-1" dirty="0">
                <a:solidFill>
                  <a:srgbClr val="000000"/>
                </a:solidFill>
                <a:uFill>
                  <a:solidFill>
                    <a:srgbClr val="FFFFFF"/>
                  </a:solidFill>
                </a:uFill>
                <a:latin typeface="Arial"/>
                <a:ea typeface="Microsoft YaHei"/>
              </a:rPr>
              <a:t>y alias </a:t>
            </a:r>
            <a:r>
              <a:rPr lang="es-ES" sz="2400" b="1" spc="-1" dirty="0">
                <a:solidFill>
                  <a:srgbClr val="000000"/>
                </a:solidFill>
                <a:uFill>
                  <a:solidFill>
                    <a:srgbClr val="FFFFFF"/>
                  </a:solidFill>
                </a:uFill>
                <a:latin typeface="Arial"/>
                <a:ea typeface="Microsoft YaHei"/>
              </a:rPr>
              <a:t>“HUMO </a:t>
            </a:r>
            <a:r>
              <a:rPr lang="es-ES" sz="2400" spc="-1" dirty="0">
                <a:solidFill>
                  <a:srgbClr val="000000"/>
                </a:solidFill>
                <a:uFill>
                  <a:solidFill>
                    <a:srgbClr val="FFFFFF"/>
                  </a:solidFill>
                </a:uFill>
                <a:latin typeface="Arial"/>
                <a:ea typeface="Microsoft YaHei"/>
              </a:rPr>
              <a:t>dan órdenes a alias “</a:t>
            </a:r>
            <a:r>
              <a:rPr lang="es-ES" sz="2400" b="1" spc="-1" dirty="0">
                <a:solidFill>
                  <a:srgbClr val="000000"/>
                </a:solidFill>
                <a:uFill>
                  <a:solidFill>
                    <a:srgbClr val="FFFFFF"/>
                  </a:solidFill>
                </a:uFill>
                <a:latin typeface="Arial"/>
                <a:ea typeface="Microsoft YaHei"/>
              </a:rPr>
              <a:t>SMILY</a:t>
            </a:r>
            <a:r>
              <a:rPr lang="es-ES" sz="2400" spc="-1" dirty="0">
                <a:solidFill>
                  <a:srgbClr val="000000"/>
                </a:solidFill>
                <a:uFill>
                  <a:solidFill>
                    <a:srgbClr val="FFFFFF"/>
                  </a:solidFill>
                </a:uFill>
                <a:latin typeface="Arial"/>
                <a:ea typeface="Microsoft YaHei"/>
              </a:rPr>
              <a:t>” quien debía de trasladar a un </a:t>
            </a:r>
            <a:r>
              <a:rPr lang="es-ES" sz="2400" b="1" spc="-1" dirty="0">
                <a:solidFill>
                  <a:srgbClr val="000000"/>
                </a:solidFill>
                <a:uFill>
                  <a:solidFill>
                    <a:srgbClr val="FFFFFF"/>
                  </a:solidFill>
                </a:uFill>
                <a:latin typeface="Arial"/>
                <a:ea typeface="Microsoft YaHei"/>
              </a:rPr>
              <a:t>SICARIO</a:t>
            </a:r>
            <a:r>
              <a:rPr lang="es-ES" sz="2400" spc="-1" dirty="0">
                <a:solidFill>
                  <a:srgbClr val="000000"/>
                </a:solidFill>
                <a:uFill>
                  <a:solidFill>
                    <a:srgbClr val="FFFFFF"/>
                  </a:solidFill>
                </a:uFill>
                <a:latin typeface="Arial"/>
                <a:ea typeface="Microsoft YaHei"/>
              </a:rPr>
              <a:t> a realizar un atentado, al municipio de Tiquisate del departamento de Escuintla, en contra de un piloto de un Moto Taxis, para iniciar las exigencias dinerarias, de esa cuenta, Alias Smily debía entregar el dinero, el teléfono y el arma que seria utilizada para realizar el atentado.</a:t>
            </a:r>
            <a:endParaRPr lang="es-ES" sz="2400" spc="-1" dirty="0">
              <a:solidFill>
                <a:srgbClr val="000000"/>
              </a:solidFill>
              <a:uFill>
                <a:solidFill>
                  <a:srgbClr val="FFFFFF"/>
                </a:solidFill>
              </a:uFill>
              <a:latin typeface="Arial"/>
            </a:endParaRPr>
          </a:p>
        </p:txBody>
      </p:sp>
      <p:sp>
        <p:nvSpPr>
          <p:cNvPr id="175" name="CustomShape 2"/>
          <p:cNvSpPr/>
          <p:nvPr/>
        </p:nvSpPr>
        <p:spPr>
          <a:xfrm>
            <a:off x="2094600" y="540000"/>
            <a:ext cx="80020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2800" b="1" spc="-1" dirty="0">
                <a:solidFill>
                  <a:srgbClr val="000000"/>
                </a:solidFill>
                <a:uFill>
                  <a:solidFill>
                    <a:srgbClr val="FFFFFF"/>
                  </a:solidFill>
                </a:uFill>
                <a:latin typeface="Arial"/>
                <a:ea typeface="DejaVu Sans"/>
              </a:rPr>
              <a:t>CONSPIRACIÓN PARA COMETER EL DELITO DE ASESINATO EN CONTRA DE UN PILOTO</a:t>
            </a:r>
            <a:endParaRPr lang="es-ES" sz="2800" b="1" spc="-1" dirty="0">
              <a:solidFill>
                <a:srgbClr val="000000"/>
              </a:solidFill>
              <a:uFill>
                <a:solidFill>
                  <a:srgbClr val="FFFFFF"/>
                </a:solidFill>
              </a:uFill>
              <a:latin typeface="Arial"/>
            </a:endParaRPr>
          </a:p>
        </p:txBody>
      </p:sp>
    </p:spTree>
  </p:cSld>
  <p:clrMapOvr>
    <a:masterClrMapping/>
  </p:clrMapOvr>
  <p:transition spd="med">
    <p:blinds dir="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175 Imagen"/>
          <p:cNvPicPr/>
          <p:nvPr/>
        </p:nvPicPr>
        <p:blipFill>
          <a:blip r:embed="rId2"/>
          <a:stretch/>
        </p:blipFill>
        <p:spPr>
          <a:xfrm>
            <a:off x="1952596" y="1357298"/>
            <a:ext cx="3653280" cy="2664000"/>
          </a:xfrm>
          <a:prstGeom prst="rect">
            <a:avLst/>
          </a:prstGeom>
          <a:ln>
            <a:noFill/>
          </a:ln>
        </p:spPr>
      </p:pic>
      <p:pic>
        <p:nvPicPr>
          <p:cNvPr id="177" name="176 Imagen"/>
          <p:cNvPicPr/>
          <p:nvPr/>
        </p:nvPicPr>
        <p:blipFill>
          <a:blip r:embed="rId3"/>
          <a:stretch/>
        </p:blipFill>
        <p:spPr>
          <a:xfrm>
            <a:off x="5729160" y="1368000"/>
            <a:ext cx="4578840" cy="2736360"/>
          </a:xfrm>
          <a:prstGeom prst="rect">
            <a:avLst/>
          </a:prstGeom>
          <a:ln>
            <a:noFill/>
          </a:ln>
        </p:spPr>
      </p:pic>
      <p:sp>
        <p:nvSpPr>
          <p:cNvPr id="4" name="3 Rectángulo"/>
          <p:cNvSpPr/>
          <p:nvPr/>
        </p:nvSpPr>
        <p:spPr>
          <a:xfrm>
            <a:off x="3810000" y="4500571"/>
            <a:ext cx="4572000" cy="1200329"/>
          </a:xfrm>
          <a:prstGeom prst="rect">
            <a:avLst/>
          </a:prstGeom>
        </p:spPr>
        <p:txBody>
          <a:bodyPr wrap="square">
            <a:spAutoFit/>
          </a:bodyPr>
          <a:lstStyle/>
          <a:p>
            <a:pPr algn="just"/>
            <a:r>
              <a:rPr lang="es-ES" b="1" spc="-1" dirty="0">
                <a:solidFill>
                  <a:srgbClr val="000000"/>
                </a:solidFill>
                <a:uFill>
                  <a:solidFill>
                    <a:srgbClr val="FFFFFF"/>
                  </a:solidFill>
                </a:uFill>
                <a:ea typeface="Microsoft YaHei"/>
              </a:rPr>
              <a:t>Aprehensión de Arturo Eleázar Vásquez Ailón </a:t>
            </a:r>
            <a:r>
              <a:rPr lang="es-ES" spc="-1" dirty="0">
                <a:solidFill>
                  <a:srgbClr val="000000"/>
                </a:solidFill>
                <a:uFill>
                  <a:solidFill>
                    <a:srgbClr val="FFFFFF"/>
                  </a:solidFill>
                </a:uFill>
                <a:ea typeface="Microsoft YaHei"/>
              </a:rPr>
              <a:t>alias</a:t>
            </a:r>
            <a:r>
              <a:rPr lang="es-ES" b="1" spc="-1" dirty="0">
                <a:solidFill>
                  <a:srgbClr val="000000"/>
                </a:solidFill>
                <a:uFill>
                  <a:solidFill>
                    <a:srgbClr val="FFFFFF"/>
                  </a:solidFill>
                </a:uFill>
                <a:ea typeface="Microsoft YaHei"/>
              </a:rPr>
              <a:t> Smily, </a:t>
            </a:r>
            <a:r>
              <a:rPr lang="es-ES" spc="-1" dirty="0">
                <a:solidFill>
                  <a:srgbClr val="000000"/>
                </a:solidFill>
                <a:uFill>
                  <a:solidFill>
                    <a:srgbClr val="FFFFFF"/>
                  </a:solidFill>
                </a:uFill>
                <a:ea typeface="Microsoft YaHei"/>
              </a:rPr>
              <a:t>quien trasladaría el arma de fuego artesanal y municiones, para darle muerte al piloto de moto taxi.</a:t>
            </a:r>
            <a:endParaRPr lang="es-GT" dirty="0"/>
          </a:p>
        </p:txBody>
      </p:sp>
      <p:sp>
        <p:nvSpPr>
          <p:cNvPr id="5" name="4 Rectángulo"/>
          <p:cNvSpPr/>
          <p:nvPr/>
        </p:nvSpPr>
        <p:spPr>
          <a:xfrm>
            <a:off x="2381224" y="1785926"/>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6" name="5 Rectángulo"/>
          <p:cNvSpPr/>
          <p:nvPr/>
        </p:nvSpPr>
        <p:spPr>
          <a:xfrm>
            <a:off x="3381356" y="1857364"/>
            <a:ext cx="42862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Tree>
  </p:cSld>
  <p:clrMapOvr>
    <a:masterClrMapping/>
  </p:clrMapOvr>
  <p:transition spd="med">
    <p:blinds dir="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2261280" y="475200"/>
            <a:ext cx="766836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2800" b="1" spc="-1" dirty="0">
                <a:solidFill>
                  <a:srgbClr val="000000"/>
                </a:solidFill>
                <a:uFill>
                  <a:solidFill>
                    <a:srgbClr val="FFFFFF"/>
                  </a:solidFill>
                </a:uFill>
                <a:latin typeface="Arial"/>
                <a:ea typeface="DejaVu Sans"/>
              </a:rPr>
              <a:t>ASESINATO DE DOS INTEGRANTES DE LA MARA SALVATRUCHA</a:t>
            </a:r>
            <a:endParaRPr lang="es-ES" sz="2800" b="1" spc="-1" dirty="0">
              <a:solidFill>
                <a:srgbClr val="000000"/>
              </a:solidFill>
              <a:uFill>
                <a:solidFill>
                  <a:srgbClr val="FFFFFF"/>
                </a:solidFill>
              </a:uFill>
              <a:latin typeface="Arial"/>
            </a:endParaRPr>
          </a:p>
        </p:txBody>
      </p:sp>
      <p:sp>
        <p:nvSpPr>
          <p:cNvPr id="179" name="CustomShape 2"/>
          <p:cNvSpPr/>
          <p:nvPr/>
        </p:nvSpPr>
        <p:spPr>
          <a:xfrm>
            <a:off x="1981200" y="1600200"/>
            <a:ext cx="8228880" cy="383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ES" sz="2600" spc="-145" dirty="0">
                <a:solidFill>
                  <a:srgbClr val="000000"/>
                </a:solidFill>
                <a:uFill>
                  <a:solidFill>
                    <a:srgbClr val="FFFFFF"/>
                  </a:solidFill>
                </a:uFill>
                <a:latin typeface="Arial"/>
                <a:ea typeface="Microsoft YaHei"/>
              </a:rPr>
              <a:t>Por medio del Método de Interceptaciones Telefónicas se obtiene información sobre la participación de un individuo de sexo masculino de nombre “MARIO” del departamento de Quetzaltenango, quien da instrucciones a sus colaboradores para vigilar, ubicar y darle muerte a dos personas de sexo masculino, presuntamente integrantes de la mara salvatrucha. </a:t>
            </a:r>
            <a:endParaRPr lang="es-ES" spc="-1" dirty="0">
              <a:solidFill>
                <a:srgbClr val="000000"/>
              </a:solidFill>
              <a:uFill>
                <a:solidFill>
                  <a:srgbClr val="FFFFFF"/>
                </a:solidFill>
              </a:uFill>
              <a:latin typeface="Arial"/>
            </a:endParaRPr>
          </a:p>
          <a:p>
            <a:pPr algn="just">
              <a:lnSpc>
                <a:spcPct val="100000"/>
              </a:lnSpc>
            </a:pPr>
            <a:endParaRPr lang="es-ES" spc="-1" dirty="0">
              <a:solidFill>
                <a:srgbClr val="000000"/>
              </a:solidFill>
              <a:uFill>
                <a:solidFill>
                  <a:srgbClr val="FFFFFF"/>
                </a:solidFill>
              </a:uFill>
              <a:latin typeface="Arial"/>
            </a:endParaRPr>
          </a:p>
        </p:txBody>
      </p:sp>
    </p:spTree>
  </p:cSld>
  <p:clrMapOvr>
    <a:masterClrMapping/>
  </p:clrMapOvr>
  <p:transition spd="med">
    <p:blinds dir="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179 Imagen"/>
          <p:cNvPicPr/>
          <p:nvPr/>
        </p:nvPicPr>
        <p:blipFill>
          <a:blip r:embed="rId2"/>
          <a:stretch/>
        </p:blipFill>
        <p:spPr>
          <a:xfrm>
            <a:off x="2272440" y="1080360"/>
            <a:ext cx="3067560" cy="3023640"/>
          </a:xfrm>
          <a:prstGeom prst="rect">
            <a:avLst/>
          </a:prstGeom>
          <a:ln>
            <a:solidFill>
              <a:srgbClr val="000000"/>
            </a:solidFill>
          </a:ln>
        </p:spPr>
      </p:pic>
      <p:pic>
        <p:nvPicPr>
          <p:cNvPr id="181" name="180 Imagen"/>
          <p:cNvPicPr/>
          <p:nvPr/>
        </p:nvPicPr>
        <p:blipFill>
          <a:blip r:embed="rId3"/>
          <a:stretch/>
        </p:blipFill>
        <p:spPr>
          <a:xfrm>
            <a:off x="7489200" y="1080360"/>
            <a:ext cx="2314440" cy="2951640"/>
          </a:xfrm>
          <a:prstGeom prst="rect">
            <a:avLst/>
          </a:prstGeom>
          <a:ln>
            <a:solidFill>
              <a:srgbClr val="3465A4"/>
            </a:solidFill>
          </a:ln>
        </p:spPr>
      </p:pic>
      <p:pic>
        <p:nvPicPr>
          <p:cNvPr id="182" name="181 Imagen"/>
          <p:cNvPicPr/>
          <p:nvPr/>
        </p:nvPicPr>
        <p:blipFill>
          <a:blip r:embed="rId4" cstate="print"/>
          <a:stretch/>
        </p:blipFill>
        <p:spPr>
          <a:xfrm>
            <a:off x="2309786" y="4176000"/>
            <a:ext cx="3214710" cy="1871640"/>
          </a:xfrm>
          <a:prstGeom prst="rect">
            <a:avLst/>
          </a:prstGeom>
          <a:ln>
            <a:solidFill>
              <a:srgbClr val="000000"/>
            </a:solidFill>
          </a:ln>
        </p:spPr>
      </p:pic>
      <p:sp>
        <p:nvSpPr>
          <p:cNvPr id="183" name="CustomShape 1"/>
          <p:cNvSpPr/>
          <p:nvPr/>
        </p:nvSpPr>
        <p:spPr>
          <a:xfrm>
            <a:off x="2532000" y="720000"/>
            <a:ext cx="2520000" cy="359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r>
              <a:rPr lang="es-ES" b="1" spc="-145" dirty="0">
                <a:solidFill>
                  <a:srgbClr val="000000"/>
                </a:solidFill>
                <a:uFill>
                  <a:solidFill>
                    <a:srgbClr val="FFFFFF"/>
                  </a:solidFill>
                </a:uFill>
                <a:latin typeface="Arial"/>
                <a:ea typeface="Microsoft YaHei"/>
              </a:rPr>
              <a:t>Mario </a:t>
            </a:r>
            <a:r>
              <a:rPr lang="es-ES" b="1" spc="-145" dirty="0" err="1">
                <a:solidFill>
                  <a:srgbClr val="000000"/>
                </a:solidFill>
                <a:uFill>
                  <a:solidFill>
                    <a:srgbClr val="FFFFFF"/>
                  </a:solidFill>
                </a:uFill>
                <a:latin typeface="Arial"/>
                <a:ea typeface="Microsoft YaHei"/>
              </a:rPr>
              <a:t>Alexsander</a:t>
            </a:r>
            <a:r>
              <a:rPr lang="es-ES" b="1" spc="-145" dirty="0">
                <a:solidFill>
                  <a:srgbClr val="000000"/>
                </a:solidFill>
                <a:uFill>
                  <a:solidFill>
                    <a:srgbClr val="FFFFFF"/>
                  </a:solidFill>
                </a:uFill>
                <a:latin typeface="Arial"/>
                <a:ea typeface="Microsoft YaHei"/>
              </a:rPr>
              <a:t> Olivares </a:t>
            </a:r>
            <a:endParaRPr lang="es-ES" b="1" spc="-1" dirty="0">
              <a:solidFill>
                <a:srgbClr val="000000"/>
              </a:solidFill>
              <a:uFill>
                <a:solidFill>
                  <a:srgbClr val="FFFFFF"/>
                </a:solidFill>
              </a:uFill>
              <a:latin typeface="Arial"/>
            </a:endParaRPr>
          </a:p>
        </p:txBody>
      </p:sp>
      <p:sp>
        <p:nvSpPr>
          <p:cNvPr id="184" name="CustomShape 2"/>
          <p:cNvSpPr/>
          <p:nvPr/>
        </p:nvSpPr>
        <p:spPr>
          <a:xfrm>
            <a:off x="7284000" y="720360"/>
            <a:ext cx="2664000" cy="359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r>
              <a:rPr lang="es-ES" b="1" spc="-145">
                <a:solidFill>
                  <a:srgbClr val="000000"/>
                </a:solidFill>
                <a:uFill>
                  <a:solidFill>
                    <a:srgbClr val="FFFFFF"/>
                  </a:solidFill>
                </a:uFill>
                <a:latin typeface="Arial"/>
                <a:ea typeface="Microsoft YaHei"/>
              </a:rPr>
              <a:t>Rolando Estuardo Cap Mejía</a:t>
            </a:r>
            <a:endParaRPr lang="es-ES" b="1" spc="-1">
              <a:solidFill>
                <a:srgbClr val="000000"/>
              </a:solidFill>
              <a:uFill>
                <a:solidFill>
                  <a:srgbClr val="FFFFFF"/>
                </a:solidFill>
              </a:uFill>
              <a:latin typeface="Arial"/>
            </a:endParaRPr>
          </a:p>
        </p:txBody>
      </p:sp>
      <p:sp>
        <p:nvSpPr>
          <p:cNvPr id="7" name="6 Rectángulo"/>
          <p:cNvSpPr/>
          <p:nvPr/>
        </p:nvSpPr>
        <p:spPr>
          <a:xfrm>
            <a:off x="2666976" y="1428736"/>
            <a:ext cx="28575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7 Rectángulo"/>
          <p:cNvSpPr/>
          <p:nvPr/>
        </p:nvSpPr>
        <p:spPr>
          <a:xfrm>
            <a:off x="8239140" y="1428736"/>
            <a:ext cx="857256"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 name="8 CuadroTexto"/>
          <p:cNvSpPr txBox="1"/>
          <p:nvPr/>
        </p:nvSpPr>
        <p:spPr>
          <a:xfrm>
            <a:off x="5881686" y="4357695"/>
            <a:ext cx="4286280" cy="1200329"/>
          </a:xfrm>
          <a:prstGeom prst="rect">
            <a:avLst/>
          </a:prstGeom>
          <a:noFill/>
        </p:spPr>
        <p:txBody>
          <a:bodyPr wrap="square" rtlCol="0">
            <a:spAutoFit/>
          </a:bodyPr>
          <a:lstStyle/>
          <a:p>
            <a:pPr algn="just"/>
            <a:r>
              <a:rPr lang="es-GT" dirty="0"/>
              <a:t>Se logra la aprehensión de estas dos personas después de ejecutado el asesinato y la incautación del arma que fue utilizada para realizar el ataque.</a:t>
            </a:r>
          </a:p>
        </p:txBody>
      </p:sp>
      <p:sp>
        <p:nvSpPr>
          <p:cNvPr id="10" name="9 Rectángulo"/>
          <p:cNvSpPr/>
          <p:nvPr/>
        </p:nvSpPr>
        <p:spPr>
          <a:xfrm>
            <a:off x="3524232" y="1142984"/>
            <a:ext cx="500066"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2790</TotalTime>
  <Words>954</Words>
  <Application>Microsoft Office PowerPoint</Application>
  <PresentationFormat>Panorámica</PresentationFormat>
  <Paragraphs>84</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15</vt:i4>
      </vt:variant>
    </vt:vector>
  </HeadingPairs>
  <TitlesOfParts>
    <vt:vector size="25" baseType="lpstr">
      <vt:lpstr>Microsoft YaHei</vt:lpstr>
      <vt:lpstr>Arial</vt:lpstr>
      <vt:lpstr>Calibri</vt:lpstr>
      <vt:lpstr>DejaVu Sans</vt:lpstr>
      <vt:lpstr>Symbol</vt:lpstr>
      <vt:lpstr>Wingdings</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Ministerio Publico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Mynor Say</dc:creator>
  <cp:lastModifiedBy>Gladys Antonieta Galeano Barrios</cp:lastModifiedBy>
  <cp:revision>167</cp:revision>
  <dcterms:created xsi:type="dcterms:W3CDTF">2015-02-13T22:03:29Z</dcterms:created>
  <dcterms:modified xsi:type="dcterms:W3CDTF">2021-03-26T17:06:07Z</dcterms:modified>
  <dc:language>es-GT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Ministerio Publico</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Presentación en pantalla (4:3)</vt:lpwstr>
  </property>
  <property fmtid="{D5CDD505-2E9C-101B-9397-08002B2CF9AE}" pid="10" name="ScaleCrop">
    <vt:bool>false</vt:bool>
  </property>
  <property fmtid="{D5CDD505-2E9C-101B-9397-08002B2CF9AE}" pid="11" name="ShareDoc">
    <vt:bool>false</vt:bool>
  </property>
  <property fmtid="{D5CDD505-2E9C-101B-9397-08002B2CF9AE}" pid="12" name="Slides">
    <vt:i4>13</vt:i4>
  </property>
</Properties>
</file>